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1" r:id="rId4"/>
    <p:sldId id="263" r:id="rId5"/>
    <p:sldId id="264" r:id="rId6"/>
    <p:sldId id="262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6" autoAdjust="0"/>
    <p:restoredTop sz="94660"/>
  </p:normalViewPr>
  <p:slideViewPr>
    <p:cSldViewPr>
      <p:cViewPr varScale="1">
        <p:scale>
          <a:sx n="61" d="100"/>
          <a:sy n="61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0079A-2A75-4633-A1B9-A579DDD65783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604E-5A9F-41A9-8B51-F9F952A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85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4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274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5F1BEDB7-5A3F-431B-B557-E82EF0B5EAEE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CFD3E-DB43-4C9A-AE7D-A72B6195F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0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" name="Rectangle 4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1BEDB7-5A3F-431B-B557-E82EF0B5EAEE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82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3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6ECFD3E-DB43-4C9A-AE7D-A72B6195F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4">
              <a:lumMod val="10000"/>
            </a:schemeClr>
          </a:solidFill>
          <a:effectLst/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accent4">
              <a:lumMod val="10000"/>
            </a:schemeClr>
          </a:solidFill>
          <a:effectLst/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accent4">
              <a:lumMod val="10000"/>
            </a:schemeClr>
          </a:solidFill>
          <a:effectLst/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accent4">
              <a:lumMod val="10000"/>
            </a:schemeClr>
          </a:solidFill>
          <a:effectLst/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accent4">
              <a:lumMod val="10000"/>
            </a:schemeClr>
          </a:solidFill>
          <a:effectLst/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accent4">
              <a:lumMod val="10000"/>
            </a:schemeClr>
          </a:solidFill>
          <a:effectLst/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 anchor="ctr" anchorCtr="0"/>
          <a:lstStyle/>
          <a:p>
            <a:r>
              <a:rPr lang="en-US" sz="3500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 OF HISPANIC PROFESSIONAL ENGINEERS – RICE UNIVERSITY</a:t>
            </a:r>
            <a:endParaRPr lang="en-US" sz="3500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0" y="3733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RACE DAY 2013</a:t>
            </a:r>
          </a:p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TO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lvl="1" algn="l">
              <a:lnSpc>
                <a:spcPct val="150000"/>
              </a:lnSpc>
            </a:pP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Before applying, be sure to:</a:t>
            </a:r>
          </a:p>
          <a:p>
            <a:pPr marL="1371600" lvl="1" indent="-914400" algn="l">
              <a:lnSpc>
                <a:spcPct val="150000"/>
              </a:lnSpc>
              <a:buFont typeface="+mj-lt"/>
              <a:buAutoNum type="arabicPeriod"/>
            </a:pP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Make a list of colleges you want to apply to</a:t>
            </a:r>
          </a:p>
          <a:p>
            <a:pPr marL="1371600" lvl="1" indent="-914400" algn="l">
              <a:lnSpc>
                <a:spcPct val="150000"/>
              </a:lnSpc>
              <a:buFont typeface="+mj-lt"/>
              <a:buAutoNum type="arabicPeriod"/>
            </a:pP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Check and keep track of all of their app. deadlines</a:t>
            </a:r>
          </a:p>
          <a:p>
            <a:pPr marL="1371600" lvl="1" indent="-914400" algn="l">
              <a:lnSpc>
                <a:spcPct val="150000"/>
              </a:lnSpc>
              <a:buFont typeface="+mj-lt"/>
              <a:buAutoNum type="arabicPeriod"/>
            </a:pPr>
            <a:r>
              <a:rPr lang="en-US" sz="4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Check individual admission requirements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9788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*Check to see how your schools want you to submit your application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CommonApp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: https://www.commonapp.org/CommonApp/default.aspx</a:t>
            </a: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Used by a variety of schools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Create an account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Watch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the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how-to: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https://www.commonapp.org/CommonApp/FAQ.aspx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School-specific applications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ApplyTexas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: https://www.applytexas.org/adappc/gen/c_start.WBX</a:t>
            </a: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Texas-specific application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2890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Standardized testing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Can choose between SAT and ACT, some schools require SAT Subjects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SAT – out of 2400 (3 sections: Verbal – 800, Math – 800, Writing – 800)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3 hours and 45 minutes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Remember to register in advance, deadlines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: http://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sat.collegeboard.org/register/sat-us-dates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Points deducted for wrong answers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ACT – out of 36 (4 sections: English, Math, Reading, Science)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3 hours and 45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minutes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No points deducted for wrong answers</a:t>
            </a:r>
            <a:endParaRPr lang="en-US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Remember to register in advance, deadlines: http://www.actstudent.org/</a:t>
            </a: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SAT Subject Tests – out of 800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Required by a lot of schools, typically in the fields relevant to what you tell them you’re interested in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Tests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and deadlines: 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effectLst/>
              </a:rPr>
              <a:t>http://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sat.collegeboard.org/register/sat-subject-test-dates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 engineering, good tests: Math L2, Chemistry, Physics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endParaRPr lang="en-US" sz="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1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Standardized testing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Resources to prepare – take as many practice tests as possible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SAT Guide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1" algn="l"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http://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www.scribd.com/doc/90882879/Barron-s-SAT-2400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SAT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Practice Tests</a:t>
            </a:r>
            <a:endParaRPr lang="en-US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1" algn="l"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http://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www.scribd.com/doc/130130884/SAT-Practice-test-3rd-week</a:t>
            </a:r>
          </a:p>
          <a:p>
            <a:pPr lvl="1" algn="l"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http://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www.scribd.com/doc/16311030/Official-SAT-Practice-Test-20082009</a:t>
            </a:r>
          </a:p>
          <a:p>
            <a:pPr lvl="1" algn="l"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http://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www.scribd.com/doc/16311031/Official-SAT-Practice-Test-20082009-Answers</a:t>
            </a:r>
            <a:endParaRPr lang="en-US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ACT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Guide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1" algn="l">
              <a:lnSpc>
                <a:spcPct val="150000"/>
              </a:lnSpc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http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://www.scribd.com/doc/19192168/ACT-Exam-Success-32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ACT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Practice Tests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1" algn="l"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effectLst/>
              </a:rPr>
              <a:t>http://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www.scribd.com/doc/76686004/10-ACT-Practice-Tests</a:t>
            </a:r>
          </a:p>
        </p:txBody>
      </p:sp>
    </p:spTree>
    <p:extLst>
      <p:ext uri="{BB962C8B-B14F-4D97-AF65-F5344CB8AC3E}">
        <p14:creationId xmlns:p14="http://schemas.microsoft.com/office/powerpoint/2010/main" xmlns="" val="23167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 essays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280001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Prompts differ wildly between colleges from “How do you feel about Wednesday?” to “Are we alone?”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Purpose</a:t>
            </a:r>
            <a:endParaRPr lang="en-US" sz="20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Sell yourself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part of your application you have the most control over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Show off your writing skills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Show that you fit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Emphasize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Writing skills and mechanics – should not have any grammar or spelling errors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Passion for learning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What you bring to the college’s culture</a:t>
            </a:r>
            <a:endParaRPr lang="en-US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Your uniqueness</a:t>
            </a: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Don’t be afraid to get creative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Proofread and get teachers/counselors/friends to review it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algn="l">
              <a:lnSpc>
                <a:spcPct val="150000"/>
              </a:lnSpc>
            </a:pPr>
            <a:endParaRPr lang="en-US" sz="6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0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89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items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What to look for in colleges?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Where can you look for colleges?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Admission Requirements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Applying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Standardized Testing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College Admission Essays</a:t>
            </a:r>
          </a:p>
        </p:txBody>
      </p:sp>
    </p:spTree>
    <p:extLst>
      <p:ext uri="{BB962C8B-B14F-4D97-AF65-F5344CB8AC3E}">
        <p14:creationId xmlns:p14="http://schemas.microsoft.com/office/powerpoint/2010/main" xmlns="" val="24642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look for?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Academics – some important questions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Does the school have majors that interest you?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Want to work for Boeing? Aerospace Engineering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Want to work for oil companies? Petroleum Engineering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How strong are these programs?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Look at online rankings, ask online help forums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Are these schools graduate or undergraduate focused?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Are there good academic support services?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4 year graduation rates?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Peer academic advisors?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Acadaemic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tutors</a:t>
            </a:r>
            <a:endParaRPr lang="en-US" sz="1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5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look for?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Extracurricular Activities/Support Communities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Support organizations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Hispanic student organizations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SHPE/MAES/NSBE – do they have a chapter?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Interesting extracurricular groups</a:t>
            </a:r>
          </a:p>
          <a:p>
            <a:pPr lvl="1" algn="l">
              <a:lnSpc>
                <a:spcPct val="150000"/>
              </a:lnSpc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Engineering/science clubs!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Engineers Without Borders (EWB)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Leadership opportunities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Health facilities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Gyms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Pools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Sport teams</a:t>
            </a:r>
            <a:endParaRPr lang="en-US" sz="20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endParaRPr lang="en-US" sz="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5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look for?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Career Development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Alumni networks – IMPORTANT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Where do graduates go work/to grad school?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Career services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Resources for:</a:t>
            </a:r>
          </a:p>
          <a:p>
            <a:pPr marL="1257300" lvl="2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Writing resumes/cover letters</a:t>
            </a:r>
          </a:p>
          <a:p>
            <a:pPr marL="1257300" lvl="2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Learning about recruiting etiquette</a:t>
            </a:r>
          </a:p>
          <a:p>
            <a:pPr marL="1257300" lvl="2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Networking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Career Fairs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Do the companies you want to work for recruit at your school? – you can usually check at the career page of that website, on-campus recruiting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endParaRPr lang="en-US" sz="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9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look for?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Social Scene/Environment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How do students socialize?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Fraternities?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College dormitories?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Campus safety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Weather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Campus size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Location – urban or rural?</a:t>
            </a:r>
            <a:endParaRPr lang="en-US" sz="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can you look for info?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College Confidential</a:t>
            </a:r>
            <a:br>
              <a:rPr lang="en-US" sz="2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See what other students have to say about schools and the application process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talk.collegeconfidential.com</a:t>
            </a: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algn="l">
              <a:lnSpc>
                <a:spcPct val="150000"/>
              </a:lnSpc>
            </a:pPr>
            <a:r>
              <a:rPr lang="en-US" sz="2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Teachers/College Counselors</a:t>
            </a:r>
          </a:p>
          <a:p>
            <a:pPr algn="l">
              <a:lnSpc>
                <a:spcPct val="150000"/>
              </a:lnSpc>
            </a:pPr>
            <a:endParaRPr lang="en-US" sz="2400" u="sng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algn="l">
              <a:lnSpc>
                <a:spcPct val="150000"/>
              </a:lnSpc>
            </a:pPr>
            <a:r>
              <a:rPr lang="en-US" sz="2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School Guides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0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 requirements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371600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 a well-rounded applicant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Coursework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Have you taken the most rigorous courses available?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AP/IB courses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Letters of Recommendation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Extracurricular Activities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Leadership positions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Can you show that you’re interested/passionate about something?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Community Service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Standardized Test Scores (SAT/ACT/SAT Subject Tests)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Interview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Statement/Essays – sell yourself!</a:t>
            </a: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endParaRPr lang="en-US" sz="6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8150" y="762000"/>
            <a:ext cx="8267700" cy="51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note on coursework help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8150" y="251142"/>
            <a:ext cx="8267700" cy="663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ADMISSIONS</a:t>
            </a:r>
            <a:endParaRPr lang="en-US" sz="32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8150" y="1280001"/>
            <a:ext cx="8267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Coursework – need help? PLEASE LOOK AT THESE WEBSITES AND THEIR VIDEO LECTURES: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Khan Academy – everything</a:t>
            </a:r>
          </a:p>
          <a:p>
            <a:pPr lvl="1" algn="l">
              <a:lnSpc>
                <a:spcPct val="150000"/>
              </a:lnSpc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	https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://www.khanacademy.org/</a:t>
            </a:r>
          </a:p>
          <a:p>
            <a:pPr marL="800100" lvl="1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MIT Open Courseware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: http://ocw.mit.edu/courses/find-by-department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/</a:t>
            </a:r>
            <a:endParaRPr lang="en-US" sz="1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2" algn="l">
              <a:lnSpc>
                <a:spcPct val="150000"/>
              </a:lnSpc>
            </a:pPr>
            <a:r>
              <a:rPr lang="en-US" sz="1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Physics: </a:t>
            </a:r>
          </a:p>
          <a:p>
            <a:pPr lvl="2" algn="l">
              <a:lnSpc>
                <a:spcPct val="150000"/>
              </a:lnSpc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http://ocw.mit.edu/courses/physics/8-01-physics-i-classical-mechanics-fall-1999/video-lectures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/</a:t>
            </a:r>
          </a:p>
          <a:p>
            <a:pPr lvl="2" algn="l">
              <a:lnSpc>
                <a:spcPct val="150000"/>
              </a:lnSpc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http://ocw.mit.edu/courses/physics/8-02-electricity-and-magnetism-spring-2002/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2" algn="l">
              <a:lnSpc>
                <a:spcPct val="150000"/>
              </a:lnSpc>
            </a:pPr>
            <a:r>
              <a:rPr lang="en-US" sz="1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Calculus</a:t>
            </a:r>
          </a:p>
          <a:p>
            <a:pPr lvl="2" algn="l">
              <a:lnSpc>
                <a:spcPct val="150000"/>
              </a:lnSpc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http://ocw.mit.edu/courses/mathematics/18-01-single-variable-calculus-fall-2006/video-lectures/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2" algn="l">
              <a:lnSpc>
                <a:spcPct val="150000"/>
              </a:lnSpc>
            </a:pPr>
            <a:r>
              <a:rPr lang="en-US" sz="1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Chemistry</a:t>
            </a:r>
          </a:p>
          <a:p>
            <a:pPr lvl="2" algn="l">
              <a:lnSpc>
                <a:spcPct val="150000"/>
              </a:lnSpc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http://ocw.mit.edu/courses/chemistry/5-111-principles-of-chemical-science-fall-2008/video-lectures/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lvl="2" algn="l">
              <a:lnSpc>
                <a:spcPct val="150000"/>
              </a:lnSpc>
            </a:pPr>
            <a:r>
              <a:rPr lang="en-US" sz="1400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Biology</a:t>
            </a:r>
          </a:p>
          <a:p>
            <a:pPr lvl="2" algn="l">
              <a:lnSpc>
                <a:spcPct val="150000"/>
              </a:lnSpc>
            </a:pPr>
            <a:r>
              <a:rPr lang="en-US" sz="1400" dirty="0">
                <a:solidFill>
                  <a:schemeClr val="accent4">
                    <a:lumMod val="10000"/>
                  </a:schemeClr>
                </a:solidFill>
                <a:effectLst/>
              </a:rPr>
              <a:t>http://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ocw.mit.edu/courses/biology/7-012-introduction-to-biology-fall-2004/video-lectures</a:t>
            </a:r>
          </a:p>
        </p:txBody>
      </p:sp>
    </p:spTree>
    <p:extLst>
      <p:ext uri="{BB962C8B-B14F-4D97-AF65-F5344CB8AC3E}">
        <p14:creationId xmlns:p14="http://schemas.microsoft.com/office/powerpoint/2010/main" xmlns="" val="15862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2_Glob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4149</TotalTime>
  <Words>703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Globe</vt:lpstr>
      <vt:lpstr>SOCIETY OF HISPANIC PROFESSIONAL ENGINEERS – RICE UNIVERSITY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Markos</dc:creator>
  <cp:lastModifiedBy>Luz Rocha</cp:lastModifiedBy>
  <cp:revision>176</cp:revision>
  <dcterms:created xsi:type="dcterms:W3CDTF">2012-06-03T12:42:58Z</dcterms:created>
  <dcterms:modified xsi:type="dcterms:W3CDTF">2013-07-12T03:47:34Z</dcterms:modified>
</cp:coreProperties>
</file>