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48518222_0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48518222_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 is important because school want to make sure you are happy enough that you stay and graduate</a:t>
            </a:r>
            <a:endParaRPr/>
          </a:p>
          <a:p>
            <a:pPr indent="0" lvl="0" marL="0" rtl="0" algn="l">
              <a:spcBef>
                <a:spcPts val="0"/>
              </a:spcBef>
              <a:spcAft>
                <a:spcPts val="0"/>
              </a:spcAft>
              <a:buNone/>
            </a:pPr>
            <a:r>
              <a:rPr lang="en"/>
              <a:t>good fit = if schools think you belong at their school and will be able to be happy and thrive, they will more likely consider accepting you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48518222_01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48518222_0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committee knows that many people are drawn to New York for many reasons (the big city life, the excitement of a city that never sleeps, the shopping, etc.)</a:t>
            </a:r>
            <a:endParaRPr/>
          </a:p>
          <a:p>
            <a:pPr indent="0" lvl="0" marL="0" rtl="0" algn="l">
              <a:spcBef>
                <a:spcPts val="0"/>
              </a:spcBef>
              <a:spcAft>
                <a:spcPts val="0"/>
              </a:spcAft>
              <a:buNone/>
            </a:pPr>
            <a:r>
              <a:rPr lang="en"/>
              <a:t>They are trying to root out those who want to go to NYU specifically because of the school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48518222_01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48518222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Department’s website shows the classes you need to take to major in that area, faculty members, and their current research. Do these interests match your own?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48518222_01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8518222_0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that if you were to attend, you will contribute positively to the school on one way or another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48518222_0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8518222_0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discovery of fullerene</a:t>
            </a:r>
            <a:endParaRPr/>
          </a:p>
          <a:p>
            <a:pPr indent="0" lvl="0" marL="0" rtl="0" algn="l">
              <a:spcBef>
                <a:spcPts val="0"/>
              </a:spcBef>
              <a:spcAft>
                <a:spcPts val="0"/>
              </a:spcAft>
              <a:buNone/>
            </a:pPr>
            <a:r>
              <a:rPr lang="en"/>
              <a:t>Civic scientists at Rice take the time to mentor high school students, kids who are far below their level of expertise in anything. I made my essay show that I had this small but meaningful connection to Rice and that I appreciated the time they took to come visit my school. The impression they made was that they were in our run-down cafeteria, on the tiny stage, and after their presentation my classmates swarmed them like they were One Direction or something, asking for autographs and photos</a:t>
            </a:r>
            <a:endParaRPr/>
          </a:p>
          <a:p>
            <a:pPr indent="0" lvl="0" marL="0" rtl="0" algn="l">
              <a:spcBef>
                <a:spcPts val="0"/>
              </a:spcBef>
              <a:spcAft>
                <a:spcPts val="0"/>
              </a:spcAft>
              <a:buNone/>
            </a:pPr>
            <a:r>
              <a:rPr lang="en"/>
              <a:t>This is just ONE example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48518222_01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8518222_0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348518222_01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8518222_0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be as simple as: Tell us about yourself.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48518222_01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48518222_0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course all the essays should ideally show a different side of you. If you are really into math and your math grades are awesome, you have evidence of math competition awards in your resume, you may not want to make your personal statement about how much you like math. Show something different</a:t>
            </a:r>
            <a:endParaRPr/>
          </a:p>
          <a:p>
            <a:pPr indent="0" lvl="0" marL="0" rtl="0" algn="l">
              <a:spcBef>
                <a:spcPts val="0"/>
              </a:spcBef>
              <a:spcAft>
                <a:spcPts val="0"/>
              </a:spcAft>
              <a:buNone/>
            </a:pPr>
            <a:r>
              <a:rPr lang="en"/>
              <a:t>Write about almost anything - singing in the shower.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48518222_01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48518222_0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write in someone else’s voice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48518222_01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48518222_0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48518222_0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8518222_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colleges want to make you turn in pieces of writing in addition to the scores and report cards that you have to send in?</a:t>
            </a:r>
            <a:endParaRPr/>
          </a:p>
          <a:p>
            <a:pPr indent="0" lvl="0" marL="0" rtl="0" algn="l">
              <a:spcBef>
                <a:spcPts val="0"/>
              </a:spcBef>
              <a:spcAft>
                <a:spcPts val="0"/>
              </a:spcAft>
              <a:buNone/>
            </a:pPr>
            <a:r>
              <a:rPr lang="en"/>
              <a:t>Out of those many applicants, how much do you want to bet that two people had the same grades?</a:t>
            </a:r>
            <a:endParaRPr/>
          </a:p>
          <a:p>
            <a:pPr indent="0" lvl="0" marL="0" rtl="0" algn="l">
              <a:spcBef>
                <a:spcPts val="0"/>
              </a:spcBef>
              <a:spcAft>
                <a:spcPts val="0"/>
              </a:spcAft>
              <a:buNone/>
            </a:pPr>
            <a:r>
              <a:rPr lang="en"/>
              <a:t>SAT/ACT are standardized tests</a:t>
            </a:r>
            <a:endParaRPr/>
          </a:p>
          <a:p>
            <a:pPr indent="0" lvl="0" marL="0" rtl="0" algn="l">
              <a:spcBef>
                <a:spcPts val="0"/>
              </a:spcBef>
              <a:spcAft>
                <a:spcPts val="0"/>
              </a:spcAft>
              <a:buNone/>
            </a:pPr>
            <a:r>
              <a:rPr lang="en"/>
              <a:t>How do you choose between Jane and Joe?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48518222_01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8518222_0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 chance to shine.</a:t>
            </a:r>
            <a:endParaRPr/>
          </a:p>
          <a:p>
            <a:pPr indent="0" lvl="0" marL="0" rtl="0" algn="l">
              <a:spcBef>
                <a:spcPts val="0"/>
              </a:spcBef>
              <a:spcAft>
                <a:spcPts val="0"/>
              </a:spcAft>
              <a:buNone/>
            </a:pPr>
            <a:r>
              <a:rPr lang="en"/>
              <a:t>Imagine them as Santa’s little elves: locked away November to March every year, reading essays day/night, trying their best to find students that would be a good match for their school. They respect every single essay because they know how long it takes to put together an application </a:t>
            </a:r>
            <a:endParaRPr/>
          </a:p>
          <a:p>
            <a:pPr indent="0" lvl="0" marL="0" rtl="0" algn="l">
              <a:spcBef>
                <a:spcPts val="0"/>
              </a:spcBef>
              <a:spcAft>
                <a:spcPts val="0"/>
              </a:spcAft>
              <a:buNone/>
            </a:pPr>
            <a:r>
              <a:rPr lang="en">
                <a:solidFill>
                  <a:schemeClr val="dk1"/>
                </a:solidFill>
              </a:rPr>
              <a:t>Admissions committees read thousands of applications and if they read 10 similar essays in a row, none of them will stand out too much at the end of the 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48518222_01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48518222_0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2013 it changed to 650 words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48518222_0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8518222_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general categories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48518222_0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8518222_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no way to graduate without a major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48518222_01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8518222_0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has heard of Stanford?? This is a supplemental essay.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48518222_01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8518222_0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48518222_01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8518222_0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essay gave an illustration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grpSp>
        <p:nvGrpSpPr>
          <p:cNvPr id="61" name="Google Shape;61;p2"/>
          <p:cNvGrpSpPr/>
          <p:nvPr/>
        </p:nvGrpSpPr>
        <p:grpSpPr>
          <a:xfrm>
            <a:off x="-11" y="1000670"/>
            <a:ext cx="7314320" cy="3087225"/>
            <a:chOff x="-11" y="1378677"/>
            <a:chExt cx="7314320" cy="4116300"/>
          </a:xfrm>
        </p:grpSpPr>
        <p:sp>
          <p:nvSpPr>
            <p:cNvPr id="62" name="Google Shape;62;p2"/>
            <p:cNvSpPr/>
            <p:nvPr/>
          </p:nvSpPr>
          <p:spPr>
            <a:xfrm flipH="1">
              <a:off x="-11" y="1378677"/>
              <a:ext cx="187800" cy="41163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2"/>
            <p:cNvSpPr/>
            <p:nvPr/>
          </p:nvSpPr>
          <p:spPr>
            <a:xfrm flipH="1">
              <a:off x="187809" y="1378677"/>
              <a:ext cx="7126500" cy="4116300"/>
            </a:xfrm>
            <a:prstGeom prst="rect">
              <a:avLst/>
            </a:prstGeom>
            <a:solidFill>
              <a:srgbClr val="0F243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64" name="Google Shape;64;p2"/>
          <p:cNvSpPr txBox="1"/>
          <p:nvPr>
            <p:ph type="ctrTitle"/>
          </p:nvPr>
        </p:nvSpPr>
        <p:spPr>
          <a:xfrm>
            <a:off x="685800" y="1699932"/>
            <a:ext cx="6400800" cy="1000500"/>
          </a:xfrm>
          <a:prstGeom prst="rect">
            <a:avLst/>
          </a:prstGeom>
        </p:spPr>
        <p:txBody>
          <a:bodyPr anchorCtr="0" anchor="b"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5" name="Google Shape;65;p2"/>
          <p:cNvSpPr txBox="1"/>
          <p:nvPr>
            <p:ph idx="1" type="subTitle"/>
          </p:nvPr>
        </p:nvSpPr>
        <p:spPr>
          <a:xfrm>
            <a:off x="685800" y="2700338"/>
            <a:ext cx="6400800" cy="67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2400"/>
              <a:buNone/>
              <a:defRPr sz="2400">
                <a:solidFill>
                  <a:schemeClr val="lt1"/>
                </a:solidFill>
              </a:defRPr>
            </a:lvl2pPr>
            <a:lvl3pPr lvl="2">
              <a:spcBef>
                <a:spcPts val="0"/>
              </a:spcBef>
              <a:spcAft>
                <a:spcPts val="0"/>
              </a:spcAft>
              <a:buClr>
                <a:schemeClr val="lt1"/>
              </a:buClr>
              <a:buSzPts val="2400"/>
              <a:buNone/>
              <a:defRPr sz="2400">
                <a:solidFill>
                  <a:schemeClr val="lt1"/>
                </a:solidFill>
              </a:defRPr>
            </a:lvl3pPr>
            <a:lvl4pPr lvl="3">
              <a:spcBef>
                <a:spcPts val="0"/>
              </a:spcBef>
              <a:spcAft>
                <a:spcPts val="0"/>
              </a:spcAft>
              <a:buClr>
                <a:schemeClr val="lt1"/>
              </a:buClr>
              <a:buSzPts val="2400"/>
              <a:buNone/>
              <a:defRPr sz="2400">
                <a:solidFill>
                  <a:schemeClr val="lt1"/>
                </a:solidFill>
              </a:defRPr>
            </a:lvl4pPr>
            <a:lvl5pPr lvl="4">
              <a:spcBef>
                <a:spcPts val="0"/>
              </a:spcBef>
              <a:spcAft>
                <a:spcPts val="0"/>
              </a:spcAft>
              <a:buClr>
                <a:schemeClr val="lt1"/>
              </a:buClr>
              <a:buSzPts val="2400"/>
              <a:buNone/>
              <a:defRPr sz="2400">
                <a:solidFill>
                  <a:schemeClr val="lt1"/>
                </a:solidFill>
              </a:defRPr>
            </a:lvl5pPr>
            <a:lvl6pPr lvl="5">
              <a:spcBef>
                <a:spcPts val="0"/>
              </a:spcBef>
              <a:spcAft>
                <a:spcPts val="0"/>
              </a:spcAft>
              <a:buClr>
                <a:schemeClr val="lt1"/>
              </a:buClr>
              <a:buSzPts val="2400"/>
              <a:buNone/>
              <a:defRPr sz="2400">
                <a:solidFill>
                  <a:schemeClr val="lt1"/>
                </a:solidFill>
              </a:defRPr>
            </a:lvl6pPr>
            <a:lvl7pPr lvl="6">
              <a:spcBef>
                <a:spcPts val="0"/>
              </a:spcBef>
              <a:spcAft>
                <a:spcPts val="0"/>
              </a:spcAft>
              <a:buClr>
                <a:schemeClr val="lt1"/>
              </a:buClr>
              <a:buSzPts val="2400"/>
              <a:buNone/>
              <a:defRPr sz="2400">
                <a:solidFill>
                  <a:schemeClr val="lt1"/>
                </a:solidFill>
              </a:defRPr>
            </a:lvl7pPr>
            <a:lvl8pPr lvl="7">
              <a:spcBef>
                <a:spcPts val="0"/>
              </a:spcBef>
              <a:spcAft>
                <a:spcPts val="0"/>
              </a:spcAft>
              <a:buClr>
                <a:schemeClr val="lt1"/>
              </a:buClr>
              <a:buSzPts val="2400"/>
              <a:buNone/>
              <a:defRPr sz="2400">
                <a:solidFill>
                  <a:schemeClr val="lt1"/>
                </a:solidFill>
              </a:defRPr>
            </a:lvl8pPr>
            <a:lvl9pPr lvl="8">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grpSp>
        <p:nvGrpSpPr>
          <p:cNvPr id="67" name="Google Shape;67;p3"/>
          <p:cNvGrpSpPr/>
          <p:nvPr/>
        </p:nvGrpSpPr>
        <p:grpSpPr>
          <a:xfrm>
            <a:off x="-13" y="-9141"/>
            <a:ext cx="8005728" cy="1209422"/>
            <a:chOff x="-13" y="-12188"/>
            <a:chExt cx="8005728" cy="1161900"/>
          </a:xfrm>
        </p:grpSpPr>
        <p:sp>
          <p:nvSpPr>
            <p:cNvPr id="68" name="Google Shape;68;p3"/>
            <p:cNvSpPr/>
            <p:nvPr/>
          </p:nvSpPr>
          <p:spPr>
            <a:xfrm flipH="1">
              <a:off x="-13" y="-12188"/>
              <a:ext cx="187800" cy="11619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
            <p:cNvSpPr/>
            <p:nvPr/>
          </p:nvSpPr>
          <p:spPr>
            <a:xfrm flipH="1">
              <a:off x="187715" y="-12188"/>
              <a:ext cx="7818000" cy="1161900"/>
            </a:xfrm>
            <a:prstGeom prst="rect">
              <a:avLst/>
            </a:prstGeom>
            <a:solidFill>
              <a:srgbClr val="0F243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70" name="Google Shape;70;p3"/>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71" name="Google Shape;71;p3"/>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2" name="Shape 72"/>
        <p:cNvGrpSpPr/>
        <p:nvPr/>
      </p:nvGrpSpPr>
      <p:grpSpPr>
        <a:xfrm>
          <a:off x="0" y="0"/>
          <a:ext cx="0" cy="0"/>
          <a:chOff x="0" y="0"/>
          <a:chExt cx="0" cy="0"/>
        </a:xfrm>
      </p:grpSpPr>
      <p:sp>
        <p:nvSpPr>
          <p:cNvPr id="73" name="Google Shape;73;p4"/>
          <p:cNvSpPr txBox="1"/>
          <p:nvPr>
            <p:ph idx="1" type="body"/>
          </p:nvPr>
        </p:nvSpPr>
        <p:spPr>
          <a:xfrm>
            <a:off x="456245" y="1278514"/>
            <a:ext cx="4038600" cy="3630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4" name="Google Shape;74;p4"/>
          <p:cNvSpPr txBox="1"/>
          <p:nvPr>
            <p:ph idx="2" type="body"/>
          </p:nvPr>
        </p:nvSpPr>
        <p:spPr>
          <a:xfrm>
            <a:off x="4648200" y="1278514"/>
            <a:ext cx="4038600" cy="3630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75" name="Google Shape;75;p4"/>
          <p:cNvGrpSpPr/>
          <p:nvPr/>
        </p:nvGrpSpPr>
        <p:grpSpPr>
          <a:xfrm>
            <a:off x="-13" y="-9141"/>
            <a:ext cx="8005728" cy="1209422"/>
            <a:chOff x="-13" y="-12188"/>
            <a:chExt cx="8005728" cy="1161900"/>
          </a:xfrm>
        </p:grpSpPr>
        <p:sp>
          <p:nvSpPr>
            <p:cNvPr id="76" name="Google Shape;76;p4"/>
            <p:cNvSpPr/>
            <p:nvPr/>
          </p:nvSpPr>
          <p:spPr>
            <a:xfrm flipH="1">
              <a:off x="-13" y="-12188"/>
              <a:ext cx="187800" cy="1161900"/>
            </a:xfrm>
            <a:prstGeom prst="rect">
              <a:avLst/>
            </a:prstGeom>
            <a:solidFill>
              <a:srgbClr val="AB010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
            <p:cNvSpPr/>
            <p:nvPr/>
          </p:nvSpPr>
          <p:spPr>
            <a:xfrm flipH="1">
              <a:off x="187715" y="-12188"/>
              <a:ext cx="7818000" cy="1161900"/>
            </a:xfrm>
            <a:prstGeom prst="rect">
              <a:avLst/>
            </a:prstGeom>
            <a:solidFill>
              <a:srgbClr val="0F243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78" name="Google Shape;78;p4"/>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9" name="Shape 79"/>
        <p:cNvGrpSpPr/>
        <p:nvPr/>
      </p:nvGrpSpPr>
      <p:grpSpPr>
        <a:xfrm>
          <a:off x="0" y="0"/>
          <a:ext cx="0" cy="0"/>
          <a:chOff x="0" y="0"/>
          <a:chExt cx="0" cy="0"/>
        </a:xfrm>
      </p:grpSpPr>
      <p:grpSp>
        <p:nvGrpSpPr>
          <p:cNvPr id="80" name="Google Shape;80;p5"/>
          <p:cNvGrpSpPr/>
          <p:nvPr/>
        </p:nvGrpSpPr>
        <p:grpSpPr>
          <a:xfrm>
            <a:off x="-13" y="-9141"/>
            <a:ext cx="8005728" cy="1209422"/>
            <a:chOff x="-13" y="-12188"/>
            <a:chExt cx="8005728" cy="1161900"/>
          </a:xfrm>
        </p:grpSpPr>
        <p:sp>
          <p:nvSpPr>
            <p:cNvPr id="81" name="Google Shape;81;p5"/>
            <p:cNvSpPr/>
            <p:nvPr/>
          </p:nvSpPr>
          <p:spPr>
            <a:xfrm flipH="1">
              <a:off x="-13" y="-12188"/>
              <a:ext cx="187800" cy="1161900"/>
            </a:xfrm>
            <a:prstGeom prst="rect">
              <a:avLst/>
            </a:prstGeom>
            <a:solidFill>
              <a:srgbClr val="AB010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
            <p:cNvSpPr/>
            <p:nvPr/>
          </p:nvSpPr>
          <p:spPr>
            <a:xfrm flipH="1">
              <a:off x="187715" y="-12188"/>
              <a:ext cx="7818000" cy="1161900"/>
            </a:xfrm>
            <a:prstGeom prst="rect">
              <a:avLst/>
            </a:prstGeom>
            <a:solidFill>
              <a:srgbClr val="0F243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83" name="Google Shape;83;p5"/>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4" name="Shape 84"/>
        <p:cNvGrpSpPr/>
        <p:nvPr/>
      </p:nvGrpSpPr>
      <p:grpSpPr>
        <a:xfrm>
          <a:off x="0" y="0"/>
          <a:ext cx="0" cy="0"/>
          <a:chOff x="0" y="0"/>
          <a:chExt cx="0" cy="0"/>
        </a:xfrm>
      </p:grpSpPr>
      <p:sp>
        <p:nvSpPr>
          <p:cNvPr id="85" name="Google Shape;85;p6"/>
          <p:cNvSpPr/>
          <p:nvPr/>
        </p:nvSpPr>
        <p:spPr>
          <a:xfrm flipH="1">
            <a:off x="8964666" y="4623761"/>
            <a:ext cx="187800" cy="521400"/>
          </a:xfrm>
          <a:prstGeom prst="rect">
            <a:avLst/>
          </a:prstGeom>
          <a:solidFill>
            <a:srgbClr val="AB010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6"/>
          <p:cNvSpPr/>
          <p:nvPr/>
        </p:nvSpPr>
        <p:spPr>
          <a:xfrm flipH="1">
            <a:off x="3866778" y="4623761"/>
            <a:ext cx="5097900" cy="521400"/>
          </a:xfrm>
          <a:prstGeom prst="rect">
            <a:avLst/>
          </a:prstGeom>
          <a:solidFill>
            <a:srgbClr val="0F243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6"/>
          <p:cNvSpPr txBox="1"/>
          <p:nvPr>
            <p:ph idx="1" type="body"/>
          </p:nvPr>
        </p:nvSpPr>
        <p:spPr>
          <a:xfrm>
            <a:off x="3866813" y="4623761"/>
            <a:ext cx="5097900" cy="521400"/>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lt1"/>
              </a:buClr>
              <a:buSzPts val="1400"/>
              <a:buNone/>
              <a:defRPr sz="1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8" name="Shape 8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esson-plan">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33868" y="-71"/>
            <a:ext cx="3409813" cy="2107677"/>
            <a:chOff x="0" y="1494"/>
            <a:chExt cx="3409813" cy="2810236"/>
          </a:xfrm>
        </p:grpSpPr>
        <p:cxnSp>
          <p:nvCxnSpPr>
            <p:cNvPr id="7" name="Google Shape;7;p1"/>
            <p:cNvCxnSpPr/>
            <p:nvPr/>
          </p:nvCxnSpPr>
          <p:spPr>
            <a:xfrm>
              <a:off x="0" y="245543"/>
              <a:ext cx="3251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8" name="Google Shape;8;p1"/>
            <p:cNvCxnSpPr/>
            <p:nvPr/>
          </p:nvCxnSpPr>
          <p:spPr>
            <a:xfrm rot="-5400000">
              <a:off x="-1212177" y="1407880"/>
              <a:ext cx="2806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9" name="Google Shape;9;p1"/>
            <p:cNvCxnSpPr/>
            <p:nvPr/>
          </p:nvCxnSpPr>
          <p:spPr>
            <a:xfrm>
              <a:off x="0" y="474143"/>
              <a:ext cx="26670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0" name="Google Shape;10;p1"/>
            <p:cNvCxnSpPr/>
            <p:nvPr/>
          </p:nvCxnSpPr>
          <p:spPr>
            <a:xfrm>
              <a:off x="0" y="702743"/>
              <a:ext cx="2167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1" name="Google Shape;11;p1"/>
            <p:cNvCxnSpPr/>
            <p:nvPr/>
          </p:nvCxnSpPr>
          <p:spPr>
            <a:xfrm>
              <a:off x="0" y="931343"/>
              <a:ext cx="1862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2" name="Google Shape;12;p1"/>
            <p:cNvCxnSpPr/>
            <p:nvPr/>
          </p:nvCxnSpPr>
          <p:spPr>
            <a:xfrm>
              <a:off x="0" y="1159943"/>
              <a:ext cx="1490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3" name="Google Shape;13;p1"/>
            <p:cNvCxnSpPr/>
            <p:nvPr/>
          </p:nvCxnSpPr>
          <p:spPr>
            <a:xfrm>
              <a:off x="0" y="1388543"/>
              <a:ext cx="1219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4" name="Google Shape;14;p1"/>
            <p:cNvCxnSpPr/>
            <p:nvPr/>
          </p:nvCxnSpPr>
          <p:spPr>
            <a:xfrm>
              <a:off x="0" y="1617143"/>
              <a:ext cx="990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5" name="Google Shape;15;p1"/>
            <p:cNvCxnSpPr/>
            <p:nvPr/>
          </p:nvCxnSpPr>
          <p:spPr>
            <a:xfrm>
              <a:off x="0" y="1845743"/>
              <a:ext cx="745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6" name="Google Shape;16;p1"/>
            <p:cNvCxnSpPr/>
            <p:nvPr/>
          </p:nvCxnSpPr>
          <p:spPr>
            <a:xfrm>
              <a:off x="0" y="2074343"/>
              <a:ext cx="5334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7" name="Google Shape;17;p1"/>
            <p:cNvCxnSpPr/>
            <p:nvPr/>
          </p:nvCxnSpPr>
          <p:spPr>
            <a:xfrm>
              <a:off x="0" y="2302944"/>
              <a:ext cx="262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8" name="Google Shape;18;p1"/>
            <p:cNvCxnSpPr/>
            <p:nvPr/>
          </p:nvCxnSpPr>
          <p:spPr>
            <a:xfrm rot="-5400000">
              <a:off x="-814261" y="1238115"/>
              <a:ext cx="24684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19" name="Google Shape;19;p1"/>
            <p:cNvCxnSpPr/>
            <p:nvPr/>
          </p:nvCxnSpPr>
          <p:spPr>
            <a:xfrm rot="-5400000">
              <a:off x="-357712" y="1014528"/>
              <a:ext cx="2018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0" name="Google Shape;20;p1"/>
            <p:cNvCxnSpPr/>
            <p:nvPr/>
          </p:nvCxnSpPr>
          <p:spPr>
            <a:xfrm rot="-5400000">
              <a:off x="-853" y="887577"/>
              <a:ext cx="17640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1" name="Google Shape;21;p1"/>
            <p:cNvCxnSpPr/>
            <p:nvPr/>
          </p:nvCxnSpPr>
          <p:spPr>
            <a:xfrm rot="-5400000">
              <a:off x="326307" y="790194"/>
              <a:ext cx="15693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2" name="Google Shape;22;p1"/>
            <p:cNvCxnSpPr/>
            <p:nvPr/>
          </p:nvCxnSpPr>
          <p:spPr>
            <a:xfrm rot="-5400000">
              <a:off x="636517" y="709727"/>
              <a:ext cx="1408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3" name="Google Shape;23;p1"/>
            <p:cNvCxnSpPr/>
            <p:nvPr/>
          </p:nvCxnSpPr>
          <p:spPr>
            <a:xfrm rot="-5400000">
              <a:off x="972229" y="603962"/>
              <a:ext cx="1196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4" name="Google Shape;24;p1"/>
            <p:cNvCxnSpPr/>
            <p:nvPr/>
          </p:nvCxnSpPr>
          <p:spPr>
            <a:xfrm rot="-5400000">
              <a:off x="1278237" y="527761"/>
              <a:ext cx="10443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5" name="Google Shape;25;p1"/>
            <p:cNvCxnSpPr/>
            <p:nvPr/>
          </p:nvCxnSpPr>
          <p:spPr>
            <a:xfrm rot="-5400000">
              <a:off x="1590398" y="440777"/>
              <a:ext cx="879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6" name="Google Shape;26;p1"/>
            <p:cNvCxnSpPr/>
            <p:nvPr/>
          </p:nvCxnSpPr>
          <p:spPr>
            <a:xfrm rot="-5400000">
              <a:off x="1883657" y="377227"/>
              <a:ext cx="752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7" name="Google Shape;27;p1"/>
            <p:cNvCxnSpPr/>
            <p:nvPr/>
          </p:nvCxnSpPr>
          <p:spPr>
            <a:xfrm rot="-5400000">
              <a:off x="2198067" y="292494"/>
              <a:ext cx="583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8" name="Google Shape;28;p1"/>
            <p:cNvCxnSpPr/>
            <p:nvPr/>
          </p:nvCxnSpPr>
          <p:spPr>
            <a:xfrm rot="-5400000">
              <a:off x="2521028" y="199377"/>
              <a:ext cx="397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29" name="Google Shape;29;p1"/>
            <p:cNvCxnSpPr/>
            <p:nvPr/>
          </p:nvCxnSpPr>
          <p:spPr>
            <a:xfrm rot="-5400000">
              <a:off x="2801688" y="148627"/>
              <a:ext cx="295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0" name="Google Shape;30;p1"/>
            <p:cNvCxnSpPr/>
            <p:nvPr/>
          </p:nvCxnSpPr>
          <p:spPr>
            <a:xfrm rot="-5400000">
              <a:off x="3079243" y="102444"/>
              <a:ext cx="201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1" name="Google Shape;31;p1"/>
            <p:cNvCxnSpPr/>
            <p:nvPr/>
          </p:nvCxnSpPr>
          <p:spPr>
            <a:xfrm rot="-5400000">
              <a:off x="3324763" y="85077"/>
              <a:ext cx="168600" cy="1500"/>
            </a:xfrm>
            <a:prstGeom prst="straightConnector1">
              <a:avLst/>
            </a:prstGeom>
            <a:noFill/>
            <a:ln cap="flat" cmpd="sng" w="12700">
              <a:solidFill>
                <a:srgbClr val="B7CCE4">
                  <a:alpha val="53725"/>
                </a:srgbClr>
              </a:solidFill>
              <a:prstDash val="solid"/>
              <a:round/>
              <a:headEnd len="sm" w="sm" type="none"/>
              <a:tailEnd len="sm" w="sm" type="none"/>
            </a:ln>
          </p:spPr>
        </p:cxnSp>
      </p:grpSp>
      <p:sp>
        <p:nvSpPr>
          <p:cNvPr id="32" name="Google Shape;32;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4400"/>
              <a:buNone/>
              <a:defRPr sz="4400">
                <a:solidFill>
                  <a:schemeClr val="lt1"/>
                </a:solidFill>
              </a:defRPr>
            </a:lvl1pPr>
            <a:lvl2pPr lvl="1">
              <a:spcBef>
                <a:spcPts val="0"/>
              </a:spcBef>
              <a:spcAft>
                <a:spcPts val="0"/>
              </a:spcAft>
              <a:buClr>
                <a:schemeClr val="lt1"/>
              </a:buClr>
              <a:buSzPts val="4400"/>
              <a:buNone/>
              <a:defRPr sz="4400">
                <a:solidFill>
                  <a:schemeClr val="lt1"/>
                </a:solidFill>
              </a:defRPr>
            </a:lvl2pPr>
            <a:lvl3pPr lvl="2">
              <a:spcBef>
                <a:spcPts val="0"/>
              </a:spcBef>
              <a:spcAft>
                <a:spcPts val="0"/>
              </a:spcAft>
              <a:buClr>
                <a:schemeClr val="lt1"/>
              </a:buClr>
              <a:buSzPts val="4400"/>
              <a:buNone/>
              <a:defRPr sz="4400">
                <a:solidFill>
                  <a:schemeClr val="lt1"/>
                </a:solidFill>
              </a:defRPr>
            </a:lvl3pPr>
            <a:lvl4pPr lvl="3">
              <a:spcBef>
                <a:spcPts val="0"/>
              </a:spcBef>
              <a:spcAft>
                <a:spcPts val="0"/>
              </a:spcAft>
              <a:buClr>
                <a:schemeClr val="lt1"/>
              </a:buClr>
              <a:buSzPts val="4400"/>
              <a:buNone/>
              <a:defRPr sz="4400">
                <a:solidFill>
                  <a:schemeClr val="lt1"/>
                </a:solidFill>
              </a:defRPr>
            </a:lvl4pPr>
            <a:lvl5pPr lvl="4">
              <a:spcBef>
                <a:spcPts val="0"/>
              </a:spcBef>
              <a:spcAft>
                <a:spcPts val="0"/>
              </a:spcAft>
              <a:buClr>
                <a:schemeClr val="lt1"/>
              </a:buClr>
              <a:buSzPts val="4400"/>
              <a:buNone/>
              <a:defRPr sz="4400">
                <a:solidFill>
                  <a:schemeClr val="lt1"/>
                </a:solidFill>
              </a:defRPr>
            </a:lvl5pPr>
            <a:lvl6pPr lvl="5">
              <a:spcBef>
                <a:spcPts val="0"/>
              </a:spcBef>
              <a:spcAft>
                <a:spcPts val="0"/>
              </a:spcAft>
              <a:buClr>
                <a:schemeClr val="lt1"/>
              </a:buClr>
              <a:buSzPts val="4400"/>
              <a:buNone/>
              <a:defRPr sz="4400">
                <a:solidFill>
                  <a:schemeClr val="lt1"/>
                </a:solidFill>
              </a:defRPr>
            </a:lvl6pPr>
            <a:lvl7pPr lvl="6">
              <a:spcBef>
                <a:spcPts val="0"/>
              </a:spcBef>
              <a:spcAft>
                <a:spcPts val="0"/>
              </a:spcAft>
              <a:buClr>
                <a:schemeClr val="lt1"/>
              </a:buClr>
              <a:buSzPts val="4400"/>
              <a:buNone/>
              <a:defRPr sz="4400">
                <a:solidFill>
                  <a:schemeClr val="lt1"/>
                </a:solidFill>
              </a:defRPr>
            </a:lvl7pPr>
            <a:lvl8pPr lvl="7">
              <a:spcBef>
                <a:spcPts val="0"/>
              </a:spcBef>
              <a:spcAft>
                <a:spcPts val="0"/>
              </a:spcAft>
              <a:buClr>
                <a:schemeClr val="lt1"/>
              </a:buClr>
              <a:buSzPts val="4400"/>
              <a:buNone/>
              <a:defRPr sz="4400">
                <a:solidFill>
                  <a:schemeClr val="lt1"/>
                </a:solidFill>
              </a:defRPr>
            </a:lvl8pPr>
            <a:lvl9pPr lvl="8">
              <a:spcBef>
                <a:spcPts val="0"/>
              </a:spcBef>
              <a:spcAft>
                <a:spcPts val="0"/>
              </a:spcAft>
              <a:buClr>
                <a:schemeClr val="lt1"/>
              </a:buClr>
              <a:buSzPts val="4400"/>
              <a:buNone/>
              <a:defRPr sz="4400">
                <a:solidFill>
                  <a:schemeClr val="lt1"/>
                </a:solidFill>
              </a:defRPr>
            </a:lvl9pPr>
          </a:lstStyle>
          <a:p/>
        </p:txBody>
      </p:sp>
      <p:sp>
        <p:nvSpPr>
          <p:cNvPr id="33" name="Google Shape;33;p1"/>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42900" lvl="0" marL="457200">
              <a:spcBef>
                <a:spcPts val="0"/>
              </a:spcBef>
              <a:spcAft>
                <a:spcPts val="0"/>
              </a:spcAft>
              <a:buClr>
                <a:schemeClr val="dk2"/>
              </a:buClr>
              <a:buSzPts val="1800"/>
              <a:buChar char="●"/>
              <a:defRPr sz="1800">
                <a:solidFill>
                  <a:schemeClr val="dk2"/>
                </a:solidFill>
              </a:defRPr>
            </a:lvl1pPr>
            <a:lvl2pPr indent="-342900" lvl="1" marL="914400">
              <a:spcBef>
                <a:spcPts val="0"/>
              </a:spcBef>
              <a:spcAft>
                <a:spcPts val="0"/>
              </a:spcAft>
              <a:buClr>
                <a:schemeClr val="dk2"/>
              </a:buClr>
              <a:buSzPts val="1800"/>
              <a:buChar char="○"/>
              <a:defRPr sz="1800">
                <a:solidFill>
                  <a:schemeClr val="dk2"/>
                </a:solidFill>
              </a:defRPr>
            </a:lvl2pPr>
            <a:lvl3pPr indent="-342900" lvl="2" marL="1371600">
              <a:spcBef>
                <a:spcPts val="0"/>
              </a:spcBef>
              <a:spcAft>
                <a:spcPts val="0"/>
              </a:spcAft>
              <a:buClr>
                <a:schemeClr val="dk2"/>
              </a:buClr>
              <a:buSzPts val="1800"/>
              <a:buChar char="■"/>
              <a:defRPr sz="1800">
                <a:solidFill>
                  <a:schemeClr val="dk2"/>
                </a:solidFill>
              </a:defRPr>
            </a:lvl3pPr>
            <a:lvl4pPr indent="-342900" lvl="3" marL="1828800">
              <a:spcBef>
                <a:spcPts val="0"/>
              </a:spcBef>
              <a:spcAft>
                <a:spcPts val="0"/>
              </a:spcAft>
              <a:buClr>
                <a:schemeClr val="dk2"/>
              </a:buClr>
              <a:buSzPts val="1800"/>
              <a:buChar char="●"/>
              <a:defRPr sz="1800">
                <a:solidFill>
                  <a:schemeClr val="dk2"/>
                </a:solidFill>
              </a:defRPr>
            </a:lvl4pPr>
            <a:lvl5pPr indent="-342900" lvl="4" marL="2286000">
              <a:spcBef>
                <a:spcPts val="0"/>
              </a:spcBef>
              <a:spcAft>
                <a:spcPts val="0"/>
              </a:spcAft>
              <a:buClr>
                <a:schemeClr val="dk2"/>
              </a:buClr>
              <a:buSzPts val="1800"/>
              <a:buChar char="○"/>
              <a:defRPr sz="1800">
                <a:solidFill>
                  <a:schemeClr val="dk2"/>
                </a:solidFill>
              </a:defRPr>
            </a:lvl5pPr>
            <a:lvl6pPr indent="-342900" lvl="5" marL="2743200">
              <a:spcBef>
                <a:spcPts val="0"/>
              </a:spcBef>
              <a:spcAft>
                <a:spcPts val="0"/>
              </a:spcAft>
              <a:buClr>
                <a:schemeClr val="dk2"/>
              </a:buClr>
              <a:buSzPts val="1800"/>
              <a:buChar char="■"/>
              <a:defRPr sz="1800">
                <a:solidFill>
                  <a:schemeClr val="dk2"/>
                </a:solidFill>
              </a:defRPr>
            </a:lvl6pPr>
            <a:lvl7pPr indent="-342900" lvl="6" marL="3200400">
              <a:spcBef>
                <a:spcPts val="0"/>
              </a:spcBef>
              <a:spcAft>
                <a:spcPts val="0"/>
              </a:spcAft>
              <a:buClr>
                <a:schemeClr val="dk2"/>
              </a:buClr>
              <a:buSzPts val="1800"/>
              <a:buChar char="●"/>
              <a:defRPr sz="1800">
                <a:solidFill>
                  <a:schemeClr val="dk2"/>
                </a:solidFill>
              </a:defRPr>
            </a:lvl7pPr>
            <a:lvl8pPr indent="-342900" lvl="7" marL="3657600">
              <a:spcBef>
                <a:spcPts val="0"/>
              </a:spcBef>
              <a:spcAft>
                <a:spcPts val="0"/>
              </a:spcAft>
              <a:buClr>
                <a:schemeClr val="dk2"/>
              </a:buClr>
              <a:buSzPts val="1800"/>
              <a:buChar char="○"/>
              <a:defRPr sz="1800">
                <a:solidFill>
                  <a:schemeClr val="dk2"/>
                </a:solidFill>
              </a:defRPr>
            </a:lvl8pPr>
            <a:lvl9pPr indent="-342900" lvl="8" marL="4114800">
              <a:spcBef>
                <a:spcPts val="0"/>
              </a:spcBef>
              <a:spcAft>
                <a:spcPts val="0"/>
              </a:spcAft>
              <a:buClr>
                <a:schemeClr val="dk2"/>
              </a:buClr>
              <a:buSzPts val="1800"/>
              <a:buChar char="■"/>
              <a:defRPr sz="1800">
                <a:solidFill>
                  <a:schemeClr val="dk2"/>
                </a:solidFill>
              </a:defRPr>
            </a:lvl9pPr>
          </a:lstStyle>
          <a:p/>
        </p:txBody>
      </p:sp>
      <p:grpSp>
        <p:nvGrpSpPr>
          <p:cNvPr id="34" name="Google Shape;34;p1"/>
          <p:cNvGrpSpPr/>
          <p:nvPr/>
        </p:nvGrpSpPr>
        <p:grpSpPr>
          <a:xfrm rot="10800000">
            <a:off x="5734187" y="3035894"/>
            <a:ext cx="3409813" cy="2107677"/>
            <a:chOff x="0" y="1494"/>
            <a:chExt cx="3409813" cy="2810236"/>
          </a:xfrm>
        </p:grpSpPr>
        <p:cxnSp>
          <p:nvCxnSpPr>
            <p:cNvPr id="35" name="Google Shape;35;p1"/>
            <p:cNvCxnSpPr/>
            <p:nvPr/>
          </p:nvCxnSpPr>
          <p:spPr>
            <a:xfrm>
              <a:off x="0" y="245543"/>
              <a:ext cx="3251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6" name="Google Shape;36;p1"/>
            <p:cNvCxnSpPr/>
            <p:nvPr/>
          </p:nvCxnSpPr>
          <p:spPr>
            <a:xfrm rot="-5400000">
              <a:off x="-1212177" y="1407880"/>
              <a:ext cx="2806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7" name="Google Shape;37;p1"/>
            <p:cNvCxnSpPr/>
            <p:nvPr/>
          </p:nvCxnSpPr>
          <p:spPr>
            <a:xfrm>
              <a:off x="0" y="474143"/>
              <a:ext cx="26670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8" name="Google Shape;38;p1"/>
            <p:cNvCxnSpPr/>
            <p:nvPr/>
          </p:nvCxnSpPr>
          <p:spPr>
            <a:xfrm>
              <a:off x="0" y="702743"/>
              <a:ext cx="2167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39" name="Google Shape;39;p1"/>
            <p:cNvCxnSpPr/>
            <p:nvPr/>
          </p:nvCxnSpPr>
          <p:spPr>
            <a:xfrm>
              <a:off x="0" y="931343"/>
              <a:ext cx="1862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0" name="Google Shape;40;p1"/>
            <p:cNvCxnSpPr/>
            <p:nvPr/>
          </p:nvCxnSpPr>
          <p:spPr>
            <a:xfrm>
              <a:off x="0" y="1159943"/>
              <a:ext cx="1490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1" name="Google Shape;41;p1"/>
            <p:cNvCxnSpPr/>
            <p:nvPr/>
          </p:nvCxnSpPr>
          <p:spPr>
            <a:xfrm>
              <a:off x="0" y="1388543"/>
              <a:ext cx="1219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2" name="Google Shape;42;p1"/>
            <p:cNvCxnSpPr/>
            <p:nvPr/>
          </p:nvCxnSpPr>
          <p:spPr>
            <a:xfrm>
              <a:off x="0" y="1617143"/>
              <a:ext cx="990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3" name="Google Shape;43;p1"/>
            <p:cNvCxnSpPr/>
            <p:nvPr/>
          </p:nvCxnSpPr>
          <p:spPr>
            <a:xfrm>
              <a:off x="0" y="1845743"/>
              <a:ext cx="745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4" name="Google Shape;44;p1"/>
            <p:cNvCxnSpPr/>
            <p:nvPr/>
          </p:nvCxnSpPr>
          <p:spPr>
            <a:xfrm>
              <a:off x="0" y="2074343"/>
              <a:ext cx="5334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5" name="Google Shape;45;p1"/>
            <p:cNvCxnSpPr/>
            <p:nvPr/>
          </p:nvCxnSpPr>
          <p:spPr>
            <a:xfrm>
              <a:off x="0" y="2302944"/>
              <a:ext cx="262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6" name="Google Shape;46;p1"/>
            <p:cNvCxnSpPr/>
            <p:nvPr/>
          </p:nvCxnSpPr>
          <p:spPr>
            <a:xfrm rot="-5400000">
              <a:off x="-814261" y="1238115"/>
              <a:ext cx="24684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7" name="Google Shape;47;p1"/>
            <p:cNvCxnSpPr/>
            <p:nvPr/>
          </p:nvCxnSpPr>
          <p:spPr>
            <a:xfrm rot="-5400000">
              <a:off x="-357712" y="1014528"/>
              <a:ext cx="20181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8" name="Google Shape;48;p1"/>
            <p:cNvCxnSpPr/>
            <p:nvPr/>
          </p:nvCxnSpPr>
          <p:spPr>
            <a:xfrm rot="-5400000">
              <a:off x="-853" y="887577"/>
              <a:ext cx="17640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49" name="Google Shape;49;p1"/>
            <p:cNvCxnSpPr/>
            <p:nvPr/>
          </p:nvCxnSpPr>
          <p:spPr>
            <a:xfrm rot="-5400000">
              <a:off x="326307" y="790194"/>
              <a:ext cx="15693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0" name="Google Shape;50;p1"/>
            <p:cNvCxnSpPr/>
            <p:nvPr/>
          </p:nvCxnSpPr>
          <p:spPr>
            <a:xfrm rot="-5400000">
              <a:off x="636517" y="709727"/>
              <a:ext cx="1408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1" name="Google Shape;51;p1"/>
            <p:cNvCxnSpPr/>
            <p:nvPr/>
          </p:nvCxnSpPr>
          <p:spPr>
            <a:xfrm rot="-5400000">
              <a:off x="972229" y="603962"/>
              <a:ext cx="1196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2" name="Google Shape;52;p1"/>
            <p:cNvCxnSpPr/>
            <p:nvPr/>
          </p:nvCxnSpPr>
          <p:spPr>
            <a:xfrm rot="-5400000">
              <a:off x="1278237" y="527761"/>
              <a:ext cx="10443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3" name="Google Shape;53;p1"/>
            <p:cNvCxnSpPr/>
            <p:nvPr/>
          </p:nvCxnSpPr>
          <p:spPr>
            <a:xfrm rot="-5400000">
              <a:off x="1590398" y="440777"/>
              <a:ext cx="879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4" name="Google Shape;54;p1"/>
            <p:cNvCxnSpPr/>
            <p:nvPr/>
          </p:nvCxnSpPr>
          <p:spPr>
            <a:xfrm rot="-5400000">
              <a:off x="1883657" y="377227"/>
              <a:ext cx="7527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5" name="Google Shape;55;p1"/>
            <p:cNvCxnSpPr/>
            <p:nvPr/>
          </p:nvCxnSpPr>
          <p:spPr>
            <a:xfrm rot="-5400000">
              <a:off x="2198067" y="292494"/>
              <a:ext cx="583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6" name="Google Shape;56;p1"/>
            <p:cNvCxnSpPr/>
            <p:nvPr/>
          </p:nvCxnSpPr>
          <p:spPr>
            <a:xfrm rot="-5400000">
              <a:off x="2521028" y="199377"/>
              <a:ext cx="3972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7" name="Google Shape;57;p1"/>
            <p:cNvCxnSpPr/>
            <p:nvPr/>
          </p:nvCxnSpPr>
          <p:spPr>
            <a:xfrm rot="-5400000">
              <a:off x="2801688" y="148627"/>
              <a:ext cx="2955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8" name="Google Shape;58;p1"/>
            <p:cNvCxnSpPr/>
            <p:nvPr/>
          </p:nvCxnSpPr>
          <p:spPr>
            <a:xfrm rot="-5400000">
              <a:off x="3079243" y="102444"/>
              <a:ext cx="201600" cy="1500"/>
            </a:xfrm>
            <a:prstGeom prst="straightConnector1">
              <a:avLst/>
            </a:prstGeom>
            <a:noFill/>
            <a:ln cap="flat" cmpd="sng" w="12700">
              <a:solidFill>
                <a:srgbClr val="B7CCE4">
                  <a:alpha val="53725"/>
                </a:srgbClr>
              </a:solidFill>
              <a:prstDash val="solid"/>
              <a:round/>
              <a:headEnd len="sm" w="sm" type="none"/>
              <a:tailEnd len="sm" w="sm" type="none"/>
            </a:ln>
          </p:spPr>
        </p:cxnSp>
        <p:cxnSp>
          <p:nvCxnSpPr>
            <p:cNvPr id="59" name="Google Shape;59;p1"/>
            <p:cNvCxnSpPr/>
            <p:nvPr/>
          </p:nvCxnSpPr>
          <p:spPr>
            <a:xfrm rot="-5400000">
              <a:off x="3324763" y="85077"/>
              <a:ext cx="168600" cy="1500"/>
            </a:xfrm>
            <a:prstGeom prst="straightConnector1">
              <a:avLst/>
            </a:prstGeom>
            <a:noFill/>
            <a:ln cap="flat" cmpd="sng" w="12700">
              <a:solidFill>
                <a:srgbClr val="B7CCE4">
                  <a:alpha val="53725"/>
                </a:srgbClr>
              </a:solidFill>
              <a:prstDash val="solid"/>
              <a:round/>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8"/>
          <p:cNvSpPr txBox="1"/>
          <p:nvPr>
            <p:ph type="ctrTitle"/>
          </p:nvPr>
        </p:nvSpPr>
        <p:spPr>
          <a:xfrm>
            <a:off x="685800" y="1699932"/>
            <a:ext cx="6400800" cy="100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College Essay </a:t>
            </a:r>
            <a:endParaRPr/>
          </a:p>
        </p:txBody>
      </p:sp>
      <p:sp>
        <p:nvSpPr>
          <p:cNvPr id="94" name="Google Shape;94;p8"/>
          <p:cNvSpPr txBox="1"/>
          <p:nvPr>
            <p:ph idx="1" type="subTitle"/>
          </p:nvPr>
        </p:nvSpPr>
        <p:spPr>
          <a:xfrm>
            <a:off x="685800" y="2700338"/>
            <a:ext cx="64008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 Tips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 The “why us” question</a:t>
            </a:r>
            <a:endParaRPr/>
          </a:p>
        </p:txBody>
      </p:sp>
      <p:sp>
        <p:nvSpPr>
          <p:cNvPr id="155" name="Google Shape;155;p17"/>
          <p:cNvSpPr txBox="1"/>
          <p:nvPr>
            <p:ph idx="1" type="body"/>
          </p:nvPr>
        </p:nvSpPr>
        <p:spPr>
          <a:xfrm>
            <a:off x="457200" y="1278525"/>
            <a:ext cx="50373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Why do you want to spend the next 4 years of your life at one particular college?</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What does this do?</a:t>
            </a:r>
            <a:endParaRPr sz="2400"/>
          </a:p>
          <a:p>
            <a:pPr indent="-381000" lvl="1" marL="914400" rtl="0" algn="l">
              <a:spcBef>
                <a:spcPts val="0"/>
              </a:spcBef>
              <a:spcAft>
                <a:spcPts val="0"/>
              </a:spcAft>
              <a:buSzPts val="2400"/>
              <a:buChar char="○"/>
            </a:pPr>
            <a:r>
              <a:rPr lang="en" sz="2400"/>
              <a:t>shows your interest in the school</a:t>
            </a:r>
            <a:endParaRPr sz="2400"/>
          </a:p>
          <a:p>
            <a:pPr indent="-381000" lvl="1" marL="914400" rtl="0" algn="l">
              <a:spcBef>
                <a:spcPts val="0"/>
              </a:spcBef>
              <a:spcAft>
                <a:spcPts val="0"/>
              </a:spcAft>
              <a:buSzPts val="2400"/>
              <a:buChar char="○"/>
            </a:pPr>
            <a:r>
              <a:rPr lang="en" sz="2400"/>
              <a:t>shows you are a </a:t>
            </a:r>
            <a:r>
              <a:rPr b="1" lang="en" sz="2400"/>
              <a:t>good fit</a:t>
            </a:r>
            <a:r>
              <a:rPr lang="en" sz="2400"/>
              <a:t> for the school</a:t>
            </a:r>
            <a:endParaRPr sz="2400"/>
          </a:p>
          <a:p>
            <a:pPr indent="0" lvl="0" marL="0" rtl="0" algn="l">
              <a:spcBef>
                <a:spcPts val="0"/>
              </a:spcBef>
              <a:spcAft>
                <a:spcPts val="0"/>
              </a:spcAft>
              <a:buNone/>
            </a:pPr>
            <a:r>
              <a:t/>
            </a:r>
            <a:endParaRPr/>
          </a:p>
        </p:txBody>
      </p:sp>
      <p:pic>
        <p:nvPicPr>
          <p:cNvPr id="156" name="Google Shape;156;p17"/>
          <p:cNvPicPr preferRelativeResize="0"/>
          <p:nvPr/>
        </p:nvPicPr>
        <p:blipFill>
          <a:blip r:embed="rId3">
            <a:alphaModFix/>
          </a:blip>
          <a:stretch>
            <a:fillRect/>
          </a:stretch>
        </p:blipFill>
        <p:spPr>
          <a:xfrm>
            <a:off x="5494500" y="1878613"/>
            <a:ext cx="3181500" cy="243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62" name="Google Shape;162;p18"/>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We know that New York City is a great draw to most applicants. Other than the location, why do you want to go to NYU?</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i="1" lang="en" sz="2400"/>
              <a:t>-New York University supplemental essay</a:t>
            </a:r>
            <a:endParaRPr i="1"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Approach</a:t>
            </a:r>
            <a:endParaRPr/>
          </a:p>
        </p:txBody>
      </p:sp>
      <p:sp>
        <p:nvSpPr>
          <p:cNvPr id="168" name="Google Shape;168;p19"/>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Do your research!</a:t>
            </a:r>
            <a:endParaRPr sz="3000"/>
          </a:p>
          <a:p>
            <a:pPr indent="-419100" lvl="1" marL="914400" rtl="0" algn="l">
              <a:spcBef>
                <a:spcPts val="0"/>
              </a:spcBef>
              <a:spcAft>
                <a:spcPts val="0"/>
              </a:spcAft>
              <a:buSzPts val="3000"/>
              <a:buChar char="○"/>
            </a:pPr>
            <a:r>
              <a:rPr lang="en" sz="3000"/>
              <a:t>check out department’s website</a:t>
            </a:r>
            <a:endParaRPr sz="3000"/>
          </a:p>
          <a:p>
            <a:pPr indent="-419100" lvl="2" marL="1371600" rtl="0" algn="l">
              <a:spcBef>
                <a:spcPts val="0"/>
              </a:spcBef>
              <a:spcAft>
                <a:spcPts val="0"/>
              </a:spcAft>
              <a:buSzPts val="3000"/>
              <a:buChar char="■"/>
            </a:pPr>
            <a:r>
              <a:rPr lang="en" sz="3000"/>
              <a:t>professors’ field of interest</a:t>
            </a:r>
            <a:endParaRPr sz="3000"/>
          </a:p>
          <a:p>
            <a:pPr indent="-419100" lvl="1" marL="914400" rtl="0" algn="l">
              <a:spcBef>
                <a:spcPts val="0"/>
              </a:spcBef>
              <a:spcAft>
                <a:spcPts val="0"/>
              </a:spcAft>
              <a:buSzPts val="3000"/>
              <a:buChar char="○"/>
            </a:pPr>
            <a:r>
              <a:rPr lang="en" sz="3000"/>
              <a:t>look up clubs/organizations you’d like to join</a:t>
            </a:r>
            <a:endParaRPr sz="3000"/>
          </a:p>
          <a:p>
            <a:pPr indent="-419100" lvl="0" marL="457200" rtl="0" algn="l">
              <a:spcBef>
                <a:spcPts val="0"/>
              </a:spcBef>
              <a:spcAft>
                <a:spcPts val="0"/>
              </a:spcAft>
              <a:buSzPts val="3000"/>
              <a:buChar char="●"/>
            </a:pPr>
            <a:r>
              <a:rPr lang="en" sz="3000"/>
              <a:t>SHOW that you know the school well</a:t>
            </a:r>
            <a:endParaRPr sz="3000"/>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Approach (cont’d)</a:t>
            </a:r>
            <a:endParaRPr/>
          </a:p>
        </p:txBody>
      </p:sp>
      <p:sp>
        <p:nvSpPr>
          <p:cNvPr id="174" name="Google Shape;174;p20"/>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Communicate to the admissions committee that if you are admitted, you would attend (regardless of whether it’s on top of your list or on the bottom); </a:t>
            </a:r>
            <a:r>
              <a:rPr b="1" lang="en" sz="3000"/>
              <a:t>the point is to get in first, THEN decide where you want to go</a:t>
            </a:r>
            <a:endParaRPr b="1"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Cecilia’s Essay</a:t>
            </a:r>
            <a:endParaRPr/>
          </a:p>
        </p:txBody>
      </p:sp>
      <p:sp>
        <p:nvSpPr>
          <p:cNvPr id="180" name="Google Shape;180;p21"/>
          <p:cNvSpPr txBox="1"/>
          <p:nvPr>
            <p:ph idx="1" type="body"/>
          </p:nvPr>
        </p:nvSpPr>
        <p:spPr>
          <a:xfrm>
            <a:off x="457200" y="1278525"/>
            <a:ext cx="46194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Dr. Robert Curl Jr. &amp; Dr. Richard Smalley</a:t>
            </a:r>
            <a:endParaRPr sz="2400"/>
          </a:p>
          <a:p>
            <a:pPr indent="-381000" lvl="1" marL="914400" rtl="0" algn="l">
              <a:spcBef>
                <a:spcPts val="0"/>
              </a:spcBef>
              <a:spcAft>
                <a:spcPts val="0"/>
              </a:spcAft>
              <a:buSzPts val="2400"/>
              <a:buChar char="○"/>
            </a:pPr>
            <a:r>
              <a:rPr lang="en" sz="2400"/>
              <a:t>1996 Nobel Prize in Chemistry winners </a:t>
            </a:r>
            <a:endParaRPr sz="2400"/>
          </a:p>
          <a:p>
            <a:pPr indent="-381000" lvl="1" marL="914400" rtl="0" algn="l">
              <a:spcBef>
                <a:spcPts val="0"/>
              </a:spcBef>
              <a:spcAft>
                <a:spcPts val="0"/>
              </a:spcAft>
              <a:buSzPts val="2400"/>
              <a:buChar char="○"/>
            </a:pPr>
            <a:r>
              <a:rPr lang="en" sz="2400"/>
              <a:t>visited my high school!</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World-class scientists take the time to mentor us</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1" name="Google Shape;181;p21"/>
          <p:cNvPicPr preferRelativeResize="0"/>
          <p:nvPr/>
        </p:nvPicPr>
        <p:blipFill>
          <a:blip r:embed="rId3">
            <a:alphaModFix/>
          </a:blip>
          <a:stretch>
            <a:fillRect/>
          </a:stretch>
        </p:blipFill>
        <p:spPr>
          <a:xfrm>
            <a:off x="5486450" y="1425083"/>
            <a:ext cx="1536525" cy="2173090"/>
          </a:xfrm>
          <a:prstGeom prst="rect">
            <a:avLst/>
          </a:prstGeom>
          <a:noFill/>
          <a:ln>
            <a:noFill/>
          </a:ln>
        </p:spPr>
      </p:pic>
      <p:pic>
        <p:nvPicPr>
          <p:cNvPr id="182" name="Google Shape;182;p21"/>
          <p:cNvPicPr preferRelativeResize="0"/>
          <p:nvPr/>
        </p:nvPicPr>
        <p:blipFill>
          <a:blip r:embed="rId4">
            <a:alphaModFix/>
          </a:blip>
          <a:stretch>
            <a:fillRect/>
          </a:stretch>
        </p:blipFill>
        <p:spPr>
          <a:xfrm>
            <a:off x="7254175" y="1425075"/>
            <a:ext cx="1536525" cy="1888275"/>
          </a:xfrm>
          <a:prstGeom prst="rect">
            <a:avLst/>
          </a:prstGeom>
          <a:noFill/>
          <a:ln>
            <a:noFill/>
          </a:ln>
        </p:spPr>
      </p:pic>
      <p:pic>
        <p:nvPicPr>
          <p:cNvPr id="183" name="Google Shape;183;p21"/>
          <p:cNvPicPr preferRelativeResize="0"/>
          <p:nvPr/>
        </p:nvPicPr>
        <p:blipFill>
          <a:blip r:embed="rId5">
            <a:alphaModFix/>
          </a:blip>
          <a:stretch>
            <a:fillRect/>
          </a:stretch>
        </p:blipFill>
        <p:spPr>
          <a:xfrm>
            <a:off x="7230838" y="3440550"/>
            <a:ext cx="1583200" cy="155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 The “you” question</a:t>
            </a:r>
            <a:endParaRPr/>
          </a:p>
        </p:txBody>
      </p:sp>
      <p:sp>
        <p:nvSpPr>
          <p:cNvPr id="189" name="Google Shape;189;p22"/>
          <p:cNvSpPr txBox="1"/>
          <p:nvPr>
            <p:ph idx="1" type="body"/>
          </p:nvPr>
        </p:nvSpPr>
        <p:spPr>
          <a:xfrm>
            <a:off x="457200" y="1278525"/>
            <a:ext cx="38838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personal statement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Communicates something you do or did in the past, that defines who you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Colleges want to know what you believe in, care about, and imagine for your future in college and beyond</a:t>
            </a:r>
            <a:endParaRPr/>
          </a:p>
        </p:txBody>
      </p:sp>
      <p:pic>
        <p:nvPicPr>
          <p:cNvPr id="190" name="Google Shape;190;p22"/>
          <p:cNvPicPr preferRelativeResize="0"/>
          <p:nvPr/>
        </p:nvPicPr>
        <p:blipFill>
          <a:blip r:embed="rId3">
            <a:alphaModFix/>
          </a:blip>
          <a:stretch>
            <a:fillRect/>
          </a:stretch>
        </p:blipFill>
        <p:spPr>
          <a:xfrm>
            <a:off x="4472525" y="1188575"/>
            <a:ext cx="3810225" cy="381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96" name="Google Shape;196;p23"/>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Some students have a background or story that is so central to their identity that they believe their application would be incomplete without it. If this sounds like you, then please share your story.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i="1" lang="en" sz="2400"/>
              <a:t>-2013-2014 Common App</a:t>
            </a:r>
            <a:endParaRPr i="1"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Approach</a:t>
            </a:r>
            <a:endParaRPr/>
          </a:p>
        </p:txBody>
      </p:sp>
      <p:sp>
        <p:nvSpPr>
          <p:cNvPr id="202" name="Google Shape;202;p24"/>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The point is to show the admissions committee something that they cannot gather from the rest of your application.</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Select an experience or activity that played an important --even central-- role in your life.</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You can write about almost anything</a:t>
            </a:r>
            <a:endParaRPr sz="2400"/>
          </a:p>
          <a:p>
            <a:pPr indent="0" lvl="0" marL="0" rtl="0" algn="l">
              <a:spcBef>
                <a:spcPts val="0"/>
              </a:spcBef>
              <a:spcAft>
                <a:spcPts val="0"/>
              </a:spcAft>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Reminders</a:t>
            </a:r>
            <a:endParaRPr/>
          </a:p>
        </p:txBody>
      </p:sp>
      <p:sp>
        <p:nvSpPr>
          <p:cNvPr id="208" name="Google Shape;208;p25"/>
          <p:cNvSpPr txBox="1"/>
          <p:nvPr>
            <p:ph idx="1" type="body"/>
          </p:nvPr>
        </p:nvSpPr>
        <p:spPr>
          <a:xfrm>
            <a:off x="457200" y="1278525"/>
            <a:ext cx="8229600" cy="3717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Listen to your voice</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Decide what you want readers to know</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Keep it positive</a:t>
            </a:r>
            <a:endParaRPr sz="2400"/>
          </a:p>
          <a:p>
            <a:pPr indent="-381000" lvl="1" marL="914400" rtl="0" algn="l">
              <a:spcBef>
                <a:spcPts val="0"/>
              </a:spcBef>
              <a:spcAft>
                <a:spcPts val="0"/>
              </a:spcAft>
              <a:buSzPts val="2400"/>
              <a:buChar char="○"/>
            </a:pPr>
            <a:r>
              <a:rPr lang="en" sz="2400"/>
              <a:t>no one wants to only read a sob story</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Stay focused and specific</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GRAMMAR, SPELLING, and PUNCTUATION</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Essay Prompts</a:t>
            </a:r>
            <a:endParaRPr/>
          </a:p>
        </p:txBody>
      </p:sp>
      <p:sp>
        <p:nvSpPr>
          <p:cNvPr id="214" name="Google Shape;214;p26"/>
          <p:cNvSpPr txBox="1"/>
          <p:nvPr>
            <p:ph idx="1" type="body"/>
          </p:nvPr>
        </p:nvSpPr>
        <p:spPr>
          <a:xfrm>
            <a:off x="457200" y="1278525"/>
            <a:ext cx="45345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Start brainstorming ideas.</a:t>
            </a:r>
            <a:endParaRPr sz="3600"/>
          </a:p>
        </p:txBody>
      </p:sp>
      <p:pic>
        <p:nvPicPr>
          <p:cNvPr id="215" name="Google Shape;215;p26"/>
          <p:cNvPicPr preferRelativeResize="0"/>
          <p:nvPr/>
        </p:nvPicPr>
        <p:blipFill>
          <a:blip r:embed="rId3">
            <a:alphaModFix/>
          </a:blip>
          <a:stretch>
            <a:fillRect/>
          </a:stretch>
        </p:blipFill>
        <p:spPr>
          <a:xfrm>
            <a:off x="5107150" y="1256263"/>
            <a:ext cx="3149850" cy="367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9"/>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the college essay?</a:t>
            </a:r>
            <a:endParaRPr/>
          </a:p>
        </p:txBody>
      </p:sp>
      <p:sp>
        <p:nvSpPr>
          <p:cNvPr id="100" name="Google Shape;100;p9"/>
          <p:cNvSpPr txBox="1"/>
          <p:nvPr>
            <p:ph idx="1" type="body"/>
          </p:nvPr>
        </p:nvSpPr>
        <p:spPr>
          <a:xfrm>
            <a:off x="456245" y="1278514"/>
            <a:ext cx="40386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Colleges get many applications</a:t>
            </a:r>
            <a:endParaRPr sz="2400"/>
          </a:p>
          <a:p>
            <a:pPr indent="-342900" lvl="1" marL="914400" rtl="0" algn="l">
              <a:spcBef>
                <a:spcPts val="0"/>
              </a:spcBef>
              <a:spcAft>
                <a:spcPts val="0"/>
              </a:spcAft>
              <a:buSzPts val="1800"/>
              <a:buChar char="○"/>
            </a:pPr>
            <a:r>
              <a:rPr lang="en"/>
              <a:t>Rice University freshman class of 2014</a:t>
            </a:r>
            <a:endParaRPr/>
          </a:p>
          <a:p>
            <a:pPr indent="-342900" lvl="2" marL="1371600" rtl="0" algn="l">
              <a:spcBef>
                <a:spcPts val="0"/>
              </a:spcBef>
              <a:spcAft>
                <a:spcPts val="0"/>
              </a:spcAft>
              <a:buSzPts val="1800"/>
              <a:buChar char="■"/>
            </a:pPr>
            <a:r>
              <a:rPr lang="en"/>
              <a:t>17,715 applicants</a:t>
            </a:r>
            <a:endParaRPr/>
          </a:p>
          <a:p>
            <a:pPr indent="-342900" lvl="2" marL="1371600" rtl="0" algn="l">
              <a:spcBef>
                <a:spcPts val="0"/>
              </a:spcBef>
              <a:spcAft>
                <a:spcPts val="0"/>
              </a:spcAft>
              <a:buSzPts val="1800"/>
              <a:buChar char="■"/>
            </a:pPr>
            <a:r>
              <a:rPr lang="en"/>
              <a:t>945 spots</a:t>
            </a:r>
            <a:endParaRPr/>
          </a:p>
          <a:p>
            <a:pPr indent="0" lvl="0" marL="0" marR="0" rtl="0" algn="l">
              <a:lnSpc>
                <a:spcPct val="100000"/>
              </a:lnSpc>
              <a:spcBef>
                <a:spcPts val="0"/>
              </a:spcBef>
              <a:spcAft>
                <a:spcPts val="0"/>
              </a:spcAft>
              <a:buNone/>
            </a:pPr>
            <a:r>
              <a:t/>
            </a:r>
            <a:endParaRPr/>
          </a:p>
        </p:txBody>
      </p:sp>
      <p:sp>
        <p:nvSpPr>
          <p:cNvPr id="101" name="Google Shape;101;p9"/>
          <p:cNvSpPr txBox="1"/>
          <p:nvPr>
            <p:ph idx="2" type="body"/>
          </p:nvPr>
        </p:nvSpPr>
        <p:spPr>
          <a:xfrm>
            <a:off x="4648200" y="1278514"/>
            <a:ext cx="40386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Two applicants</a:t>
            </a:r>
            <a:endParaRPr sz="2400"/>
          </a:p>
          <a:p>
            <a:pPr indent="-342900" lvl="1" marL="914400" rtl="0" algn="l">
              <a:spcBef>
                <a:spcPts val="0"/>
              </a:spcBef>
              <a:spcAft>
                <a:spcPts val="0"/>
              </a:spcAft>
              <a:buSzPts val="1800"/>
              <a:buChar char="○"/>
            </a:pPr>
            <a:r>
              <a:rPr lang="en"/>
              <a:t>Jane</a:t>
            </a:r>
            <a:endParaRPr/>
          </a:p>
          <a:p>
            <a:pPr indent="-342900" lvl="2" marL="1371600" rtl="0" algn="l">
              <a:spcBef>
                <a:spcPts val="0"/>
              </a:spcBef>
              <a:spcAft>
                <a:spcPts val="0"/>
              </a:spcAft>
              <a:buSzPts val="1800"/>
              <a:buChar char="■"/>
            </a:pPr>
            <a:r>
              <a:rPr lang="en"/>
              <a:t>SAT: 2100</a:t>
            </a:r>
            <a:endParaRPr/>
          </a:p>
          <a:p>
            <a:pPr indent="-342900" lvl="2" marL="1371600" rtl="0" algn="l">
              <a:spcBef>
                <a:spcPts val="0"/>
              </a:spcBef>
              <a:spcAft>
                <a:spcPts val="0"/>
              </a:spcAft>
              <a:buSzPts val="1800"/>
              <a:buChar char="■"/>
            </a:pPr>
            <a:r>
              <a:rPr lang="en"/>
              <a:t>ACT: 29</a:t>
            </a:r>
            <a:endParaRPr/>
          </a:p>
          <a:p>
            <a:pPr indent="-342900" lvl="2" marL="1371600" rtl="0" algn="l">
              <a:spcBef>
                <a:spcPts val="0"/>
              </a:spcBef>
              <a:spcAft>
                <a:spcPts val="0"/>
              </a:spcAft>
              <a:buSzPts val="1800"/>
              <a:buChar char="■"/>
            </a:pPr>
            <a:r>
              <a:rPr lang="en"/>
              <a:t>GPA: 3.47</a:t>
            </a:r>
            <a:endParaRPr/>
          </a:p>
          <a:p>
            <a:pPr indent="-342900" lvl="2" marL="1371600" rtl="0" algn="l">
              <a:spcBef>
                <a:spcPts val="0"/>
              </a:spcBef>
              <a:spcAft>
                <a:spcPts val="0"/>
              </a:spcAft>
              <a:buSzPts val="1800"/>
              <a:buChar char="■"/>
            </a:pPr>
            <a:r>
              <a:rPr lang="en"/>
              <a:t>Grade in math: 87</a:t>
            </a:r>
            <a:endParaRPr/>
          </a:p>
          <a:p>
            <a:pPr indent="-342900" lvl="1" marL="914400" rtl="0" algn="l">
              <a:spcBef>
                <a:spcPts val="0"/>
              </a:spcBef>
              <a:spcAft>
                <a:spcPts val="0"/>
              </a:spcAft>
              <a:buSzPts val="1800"/>
              <a:buChar char="○"/>
            </a:pPr>
            <a:r>
              <a:rPr lang="en"/>
              <a:t>Joe</a:t>
            </a:r>
            <a:endParaRPr/>
          </a:p>
          <a:p>
            <a:pPr indent="-342900" lvl="2" marL="1371600" rtl="0" algn="l">
              <a:spcBef>
                <a:spcPts val="0"/>
              </a:spcBef>
              <a:spcAft>
                <a:spcPts val="0"/>
              </a:spcAft>
              <a:buSzPts val="1800"/>
              <a:buChar char="■"/>
            </a:pPr>
            <a:r>
              <a:rPr lang="en"/>
              <a:t>SAT: 2100</a:t>
            </a:r>
            <a:endParaRPr/>
          </a:p>
          <a:p>
            <a:pPr indent="-342900" lvl="2" marL="1371600" rtl="0" algn="l">
              <a:spcBef>
                <a:spcPts val="0"/>
              </a:spcBef>
              <a:spcAft>
                <a:spcPts val="0"/>
              </a:spcAft>
              <a:buSzPts val="1800"/>
              <a:buChar char="■"/>
            </a:pPr>
            <a:r>
              <a:rPr lang="en"/>
              <a:t>ACT: 29</a:t>
            </a:r>
            <a:endParaRPr/>
          </a:p>
          <a:p>
            <a:pPr indent="-342900" lvl="2" marL="1371600" rtl="0" algn="l">
              <a:spcBef>
                <a:spcPts val="0"/>
              </a:spcBef>
              <a:spcAft>
                <a:spcPts val="0"/>
              </a:spcAft>
              <a:buSzPts val="1800"/>
              <a:buChar char="■"/>
            </a:pPr>
            <a:r>
              <a:rPr lang="en"/>
              <a:t>GPA: 3.47</a:t>
            </a:r>
            <a:endParaRPr/>
          </a:p>
          <a:p>
            <a:pPr indent="-342900" lvl="2" marL="1371600" rtl="0" algn="l">
              <a:spcBef>
                <a:spcPts val="0"/>
              </a:spcBef>
              <a:spcAft>
                <a:spcPts val="0"/>
              </a:spcAft>
              <a:buSzPts val="1800"/>
              <a:buChar char="■"/>
            </a:pPr>
            <a:r>
              <a:rPr lang="en"/>
              <a:t>Grade in math: 87</a:t>
            </a:r>
            <a:endParaRPr/>
          </a:p>
        </p:txBody>
      </p:sp>
      <p:pic>
        <p:nvPicPr>
          <p:cNvPr id="102" name="Google Shape;102;p9"/>
          <p:cNvPicPr preferRelativeResize="0"/>
          <p:nvPr/>
        </p:nvPicPr>
        <p:blipFill>
          <a:blip r:embed="rId3">
            <a:alphaModFix/>
          </a:blip>
          <a:stretch>
            <a:fillRect/>
          </a:stretch>
        </p:blipFill>
        <p:spPr>
          <a:xfrm>
            <a:off x="3225163" y="3144375"/>
            <a:ext cx="1779575" cy="176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0"/>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the college essay?</a:t>
            </a:r>
            <a:endParaRPr/>
          </a:p>
        </p:txBody>
      </p:sp>
      <p:sp>
        <p:nvSpPr>
          <p:cNvPr id="108" name="Google Shape;108;p10"/>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Personal window into </a:t>
            </a:r>
            <a:r>
              <a:rPr b="1" lang="en" sz="2400"/>
              <a:t>who you are</a:t>
            </a:r>
            <a:r>
              <a:rPr lang="en" sz="2400"/>
              <a:t> and </a:t>
            </a:r>
            <a:r>
              <a:rPr b="1" lang="en" sz="2400"/>
              <a:t>what you would add</a:t>
            </a:r>
            <a:r>
              <a:rPr lang="en" sz="2400"/>
              <a:t> to the college’s community</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It adds </a:t>
            </a:r>
            <a:r>
              <a:rPr b="1" lang="en" sz="2400"/>
              <a:t>character</a:t>
            </a:r>
            <a:r>
              <a:rPr lang="en" sz="2400"/>
              <a:t> to your application and makes it </a:t>
            </a:r>
            <a:r>
              <a:rPr b="1" lang="en" sz="2400"/>
              <a:t>interesting</a:t>
            </a:r>
            <a:endParaRPr sz="2400"/>
          </a:p>
        </p:txBody>
      </p:sp>
      <p:pic>
        <p:nvPicPr>
          <p:cNvPr id="109" name="Google Shape;109;p10"/>
          <p:cNvPicPr preferRelativeResize="0"/>
          <p:nvPr/>
        </p:nvPicPr>
        <p:blipFill>
          <a:blip r:embed="rId3">
            <a:alphaModFix/>
          </a:blip>
          <a:stretch>
            <a:fillRect/>
          </a:stretch>
        </p:blipFill>
        <p:spPr>
          <a:xfrm>
            <a:off x="2791800" y="2896450"/>
            <a:ext cx="3337926" cy="207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1"/>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Length</a:t>
            </a:r>
            <a:endParaRPr/>
          </a:p>
        </p:txBody>
      </p:sp>
      <p:sp>
        <p:nvSpPr>
          <p:cNvPr id="115" name="Google Shape;115;p11"/>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Varies and changes by year</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Most are 250 - 650 words</a:t>
            </a:r>
            <a:endParaRPr sz="2400"/>
          </a:p>
          <a:p>
            <a:pPr indent="-381000" lvl="1" marL="914400" rtl="0" algn="l">
              <a:spcBef>
                <a:spcPts val="0"/>
              </a:spcBef>
              <a:spcAft>
                <a:spcPts val="0"/>
              </a:spcAft>
              <a:buSzPts val="2400"/>
              <a:buChar char="○"/>
            </a:pPr>
            <a:r>
              <a:rPr lang="en" sz="2400"/>
              <a:t>Common App will NOT let you go over the limit </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Personal statement + supplemental essays (usually under 200 words)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2"/>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Types of college essays</a:t>
            </a:r>
            <a:endParaRPr/>
          </a:p>
        </p:txBody>
      </p:sp>
      <p:sp>
        <p:nvSpPr>
          <p:cNvPr id="121" name="Google Shape;121;p12"/>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The “creative” question</a:t>
            </a:r>
            <a:endParaRPr sz="3000"/>
          </a:p>
          <a:p>
            <a:pPr indent="-419100" lvl="0" marL="457200" rtl="0" algn="l">
              <a:spcBef>
                <a:spcPts val="0"/>
              </a:spcBef>
              <a:spcAft>
                <a:spcPts val="0"/>
              </a:spcAft>
              <a:buSzPts val="3000"/>
              <a:buAutoNum type="arabicPeriod"/>
            </a:pPr>
            <a:r>
              <a:rPr lang="en" sz="3000"/>
              <a:t>The “why us” question</a:t>
            </a:r>
            <a:endParaRPr sz="3000"/>
          </a:p>
          <a:p>
            <a:pPr indent="-419100" lvl="0" marL="457200" rtl="0" algn="l">
              <a:spcBef>
                <a:spcPts val="0"/>
              </a:spcBef>
              <a:spcAft>
                <a:spcPts val="0"/>
              </a:spcAft>
              <a:buSzPts val="3000"/>
              <a:buAutoNum type="arabicPeriod"/>
            </a:pPr>
            <a:r>
              <a:rPr lang="en" sz="3000"/>
              <a:t>The “you” question</a:t>
            </a:r>
            <a:endParaRPr sz="3000"/>
          </a:p>
        </p:txBody>
      </p:sp>
      <p:pic>
        <p:nvPicPr>
          <p:cNvPr id="122" name="Google Shape;122;p12"/>
          <p:cNvPicPr preferRelativeResize="0"/>
          <p:nvPr/>
        </p:nvPicPr>
        <p:blipFill>
          <a:blip r:embed="rId3">
            <a:alphaModFix/>
          </a:blip>
          <a:stretch>
            <a:fillRect/>
          </a:stretch>
        </p:blipFill>
        <p:spPr>
          <a:xfrm>
            <a:off x="4797950" y="2084800"/>
            <a:ext cx="3655950" cy="267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3"/>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 The “creative” question</a:t>
            </a:r>
            <a:endParaRPr/>
          </a:p>
        </p:txBody>
      </p:sp>
      <p:sp>
        <p:nvSpPr>
          <p:cNvPr id="128" name="Google Shape;128;p13"/>
          <p:cNvSpPr txBox="1"/>
          <p:nvPr>
            <p:ph idx="1" type="body"/>
          </p:nvPr>
        </p:nvSpPr>
        <p:spPr>
          <a:xfrm>
            <a:off x="457200" y="1278525"/>
            <a:ext cx="4364400" cy="3630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Intellectual curiosity</a:t>
            </a:r>
            <a:endParaRPr sz="2400"/>
          </a:p>
          <a:p>
            <a:pPr indent="-381000" lvl="0" marL="457200" rtl="0" algn="l">
              <a:spcBef>
                <a:spcPts val="0"/>
              </a:spcBef>
              <a:spcAft>
                <a:spcPts val="0"/>
              </a:spcAft>
              <a:buSzPts val="2400"/>
              <a:buChar char="●"/>
            </a:pPr>
            <a:r>
              <a:rPr lang="en" sz="2400"/>
              <a:t>College = freedom at last!!</a:t>
            </a:r>
            <a:endParaRPr sz="2400"/>
          </a:p>
          <a:p>
            <a:pPr indent="-381000" lvl="1" marL="914400" rtl="0" algn="l">
              <a:spcBef>
                <a:spcPts val="0"/>
              </a:spcBef>
              <a:spcAft>
                <a:spcPts val="0"/>
              </a:spcAft>
              <a:buSzPts val="2400"/>
              <a:buChar char="○"/>
            </a:pPr>
            <a:r>
              <a:rPr lang="en" sz="2400"/>
              <a:t>but you still have to major in something…</a:t>
            </a:r>
            <a:endParaRPr sz="2400"/>
          </a:p>
          <a:p>
            <a:pPr indent="-381000" lvl="2" marL="1371600" rtl="0" algn="l">
              <a:spcBef>
                <a:spcPts val="0"/>
              </a:spcBef>
              <a:spcAft>
                <a:spcPts val="0"/>
              </a:spcAft>
              <a:buSzPts val="2400"/>
              <a:buChar char="■"/>
            </a:pPr>
            <a:r>
              <a:rPr lang="en" sz="2400"/>
              <a:t>schools want to know about your academic likes / dislikes</a:t>
            </a:r>
            <a:endParaRPr sz="2400"/>
          </a:p>
          <a:p>
            <a:pPr indent="0" lvl="0" marL="0" rtl="0" algn="l">
              <a:spcBef>
                <a:spcPts val="0"/>
              </a:spcBef>
              <a:spcAft>
                <a:spcPts val="0"/>
              </a:spcAft>
              <a:buNone/>
            </a:pPr>
            <a:r>
              <a:t/>
            </a:r>
            <a:endParaRPr sz="2400"/>
          </a:p>
        </p:txBody>
      </p:sp>
      <p:pic>
        <p:nvPicPr>
          <p:cNvPr id="129" name="Google Shape;129;p13"/>
          <p:cNvPicPr preferRelativeResize="0"/>
          <p:nvPr/>
        </p:nvPicPr>
        <p:blipFill>
          <a:blip r:embed="rId3">
            <a:alphaModFix/>
          </a:blip>
          <a:stretch>
            <a:fillRect/>
          </a:stretch>
        </p:blipFill>
        <p:spPr>
          <a:xfrm>
            <a:off x="4615350" y="1203025"/>
            <a:ext cx="3346025" cy="3354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457200" y="82226"/>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35" name="Google Shape;135;p14"/>
          <p:cNvSpPr txBox="1"/>
          <p:nvPr>
            <p:ph idx="1" type="body"/>
          </p:nvPr>
        </p:nvSpPr>
        <p:spPr>
          <a:xfrm>
            <a:off x="457200" y="1278516"/>
            <a:ext cx="82296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Stanford students possess an intellectual vitality. Reflect on an idea or experience that has been important to your intellectual development.</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i="1" lang="en" sz="2400"/>
              <a:t>-Stanford Supplemental Essay</a:t>
            </a:r>
            <a:endParaRPr i="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Approach</a:t>
            </a:r>
            <a:endParaRPr/>
          </a:p>
        </p:txBody>
      </p:sp>
      <p:sp>
        <p:nvSpPr>
          <p:cNvPr id="141" name="Google Shape;141;p15"/>
          <p:cNvSpPr txBox="1"/>
          <p:nvPr>
            <p:ph idx="1" type="body"/>
          </p:nvPr>
        </p:nvSpPr>
        <p:spPr>
          <a:xfrm>
            <a:off x="523250" y="1231341"/>
            <a:ext cx="8229600" cy="3630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Start by asking questions</a:t>
            </a:r>
            <a:endParaRPr sz="3000"/>
          </a:p>
          <a:p>
            <a:pPr indent="-419100" lvl="1" marL="914400" rtl="0" algn="l">
              <a:spcBef>
                <a:spcPts val="0"/>
              </a:spcBef>
              <a:spcAft>
                <a:spcPts val="0"/>
              </a:spcAft>
              <a:buSzPts val="3000"/>
              <a:buChar char="○"/>
            </a:pPr>
            <a:r>
              <a:rPr lang="en" sz="3000"/>
              <a:t>What are some of your favorite subjects in school?</a:t>
            </a:r>
            <a:endParaRPr sz="3000"/>
          </a:p>
          <a:p>
            <a:pPr indent="-342900" lvl="2" marL="1371600" rtl="0" algn="l">
              <a:spcBef>
                <a:spcPts val="0"/>
              </a:spcBef>
              <a:spcAft>
                <a:spcPts val="0"/>
              </a:spcAft>
              <a:buSzPts val="1800"/>
              <a:buChar char="■"/>
            </a:pPr>
            <a:r>
              <a:rPr lang="en"/>
              <a:t>i.e. Do you pretend you are sick so you can skip math class?</a:t>
            </a:r>
            <a:endParaRPr/>
          </a:p>
          <a:p>
            <a:pPr indent="-419100" lvl="1" marL="914400" rtl="0" algn="l">
              <a:spcBef>
                <a:spcPts val="0"/>
              </a:spcBef>
              <a:spcAft>
                <a:spcPts val="0"/>
              </a:spcAft>
              <a:buSzPts val="3000"/>
              <a:buChar char="○"/>
            </a:pPr>
            <a:r>
              <a:rPr lang="en" sz="3000"/>
              <a:t>What is one thing you have learned that inspires you to seek a career in ______ ? </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457200" y="101101"/>
            <a:ext cx="7315500" cy="10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Cecilia’s Essay</a:t>
            </a:r>
            <a:endParaRPr/>
          </a:p>
        </p:txBody>
      </p:sp>
      <p:sp>
        <p:nvSpPr>
          <p:cNvPr id="147" name="Google Shape;147;p16"/>
          <p:cNvSpPr txBox="1"/>
          <p:nvPr>
            <p:ph idx="1" type="body"/>
          </p:nvPr>
        </p:nvSpPr>
        <p:spPr>
          <a:xfrm>
            <a:off x="456250" y="1886598"/>
            <a:ext cx="4038600" cy="302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Medicine</a:t>
            </a:r>
            <a:endParaRPr b="1" sz="2400"/>
          </a:p>
          <a:p>
            <a:pPr indent="-381000" lvl="0" marL="457200" rtl="0" algn="l">
              <a:spcBef>
                <a:spcPts val="0"/>
              </a:spcBef>
              <a:spcAft>
                <a:spcPts val="0"/>
              </a:spcAft>
              <a:buSzPts val="2400"/>
              <a:buChar char="●"/>
            </a:pPr>
            <a:r>
              <a:rPr lang="en" sz="2400"/>
              <a:t>Surgical room</a:t>
            </a:r>
            <a:endParaRPr sz="2400"/>
          </a:p>
          <a:p>
            <a:pPr indent="-381000" lvl="0" marL="457200" rtl="0" algn="l">
              <a:spcBef>
                <a:spcPts val="0"/>
              </a:spcBef>
              <a:spcAft>
                <a:spcPts val="0"/>
              </a:spcAft>
              <a:buSzPts val="2400"/>
              <a:buChar char="●"/>
            </a:pPr>
            <a:r>
              <a:rPr lang="en" sz="2400"/>
              <a:t>Surgeon</a:t>
            </a:r>
            <a:endParaRPr sz="2400"/>
          </a:p>
          <a:p>
            <a:pPr indent="-381000" lvl="0" marL="457200" rtl="0" algn="l">
              <a:spcBef>
                <a:spcPts val="0"/>
              </a:spcBef>
              <a:spcAft>
                <a:spcPts val="0"/>
              </a:spcAft>
              <a:buSzPts val="2400"/>
              <a:buChar char="●"/>
            </a:pPr>
            <a:r>
              <a:rPr lang="en" sz="2400"/>
              <a:t>Patient</a:t>
            </a:r>
            <a:endParaRPr sz="2400"/>
          </a:p>
          <a:p>
            <a:pPr indent="-381000" lvl="0" marL="457200" rtl="0" algn="l">
              <a:spcBef>
                <a:spcPts val="0"/>
              </a:spcBef>
              <a:spcAft>
                <a:spcPts val="0"/>
              </a:spcAft>
              <a:buSzPts val="2400"/>
              <a:buChar char="●"/>
            </a:pPr>
            <a:r>
              <a:rPr lang="en" sz="2400"/>
              <a:t>Scalpel </a:t>
            </a:r>
            <a:endParaRPr sz="2400"/>
          </a:p>
        </p:txBody>
      </p:sp>
      <p:sp>
        <p:nvSpPr>
          <p:cNvPr id="148" name="Google Shape;148;p16"/>
          <p:cNvSpPr txBox="1"/>
          <p:nvPr>
            <p:ph idx="2" type="body"/>
          </p:nvPr>
        </p:nvSpPr>
        <p:spPr>
          <a:xfrm>
            <a:off x="4648200" y="1886598"/>
            <a:ext cx="4038600" cy="302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Art</a:t>
            </a:r>
            <a:endParaRPr b="1" sz="2400"/>
          </a:p>
          <a:p>
            <a:pPr indent="-381000" lvl="0" marL="457200" rtl="0" algn="l">
              <a:spcBef>
                <a:spcPts val="0"/>
              </a:spcBef>
              <a:spcAft>
                <a:spcPts val="0"/>
              </a:spcAft>
              <a:buSzPts val="2400"/>
              <a:buChar char="●"/>
            </a:pPr>
            <a:r>
              <a:rPr lang="en" sz="2400"/>
              <a:t>Art studio</a:t>
            </a:r>
            <a:endParaRPr sz="2400"/>
          </a:p>
          <a:p>
            <a:pPr indent="-381000" lvl="0" marL="457200" rtl="0" algn="l">
              <a:spcBef>
                <a:spcPts val="0"/>
              </a:spcBef>
              <a:spcAft>
                <a:spcPts val="0"/>
              </a:spcAft>
              <a:buSzPts val="2400"/>
              <a:buChar char="●"/>
            </a:pPr>
            <a:r>
              <a:rPr lang="en" sz="2400"/>
              <a:t>Artist</a:t>
            </a:r>
            <a:endParaRPr sz="2400"/>
          </a:p>
          <a:p>
            <a:pPr indent="-381000" lvl="0" marL="457200" rtl="0" algn="l">
              <a:spcBef>
                <a:spcPts val="0"/>
              </a:spcBef>
              <a:spcAft>
                <a:spcPts val="0"/>
              </a:spcAft>
              <a:buSzPts val="2400"/>
              <a:buChar char="●"/>
            </a:pPr>
            <a:r>
              <a:rPr lang="en" sz="2400"/>
              <a:t>Canvas</a:t>
            </a:r>
            <a:endParaRPr sz="2400"/>
          </a:p>
          <a:p>
            <a:pPr indent="-381000" lvl="0" marL="457200" rtl="0" algn="l">
              <a:spcBef>
                <a:spcPts val="0"/>
              </a:spcBef>
              <a:spcAft>
                <a:spcPts val="0"/>
              </a:spcAft>
              <a:buSzPts val="2400"/>
              <a:buChar char="●"/>
            </a:pPr>
            <a:r>
              <a:rPr lang="en" sz="2400"/>
              <a:t>Brushes</a:t>
            </a:r>
            <a:endParaRPr sz="2400"/>
          </a:p>
        </p:txBody>
      </p:sp>
      <p:sp>
        <p:nvSpPr>
          <p:cNvPr id="149" name="Google Shape;149;p16"/>
          <p:cNvSpPr txBox="1"/>
          <p:nvPr/>
        </p:nvSpPr>
        <p:spPr>
          <a:xfrm>
            <a:off x="1310900" y="1292025"/>
            <a:ext cx="5804100" cy="5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A tale of two enthusiasms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sson 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