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of you all think that you will not be able to afford college?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are nervous about having to work to pay during college and having no time to study?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admission is need-blind, emphasize 'there is always a way' No discrimination (cecilia)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9e36018_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e9e36018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Cecilia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a4dc1ed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a4dc1ed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e36018_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e36018_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9e36018_01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e9e36018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ea4dc1ed_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ea4dc1ed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(Crystal) 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ea4dc1ed_0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ea4dc1ed_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a4dc1ed_0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ea4dc1ed_0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(Cecilia)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c5392199_0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c5392199_0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(Crystal) start applying now!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ea4dc1ed_0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ea4dc1ed_0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(Cecilia) Do not despair, and wait to see if you accidentally forgot to turn in something if your financial package looks weird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c5392199_0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c5392199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much Rice cost, how much my family pays (Crystal)- leads in to "this is how you can do it"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much I pay too (Cecilia)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c5a30017_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c5a30017_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Crystal relate it back to the sticker vs the amount family pays - not actual because varies on family income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c5392199_0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c5392199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SAT/ACT/AP waivers, walk up to counselor's office every time Go through this list multiple times (Cecilia)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5392199_0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5392199_0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(Crystal) - this is to get FEDERAL aid, US citizen or perm resident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ab0667d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ab0667d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(Crystal) - EFC is different from what FAFSA says, from what schools says, and then what you ACTUALLY pay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5a30017_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5a30017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(Cecilia) They want to know more about you in detail and want a closer look at your family's finances (special section at the end for explanations)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Earlier than the FAFSA, for early decision/action programs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CSS profile lets you take a selfie for financial situation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5392199_0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5392199_0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(Cecilia) Rice Grant got changed to "C &amp; E Robertus Scholarship" means that these DONORS provided the grant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5392199_0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5392199_0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I called Rice, was confused and got clarification (Crystal)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Kevin called different med schools until he settled for UPenn Med school on last day May 15 (Cecilia)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72035" y="311040"/>
            <a:ext cx="8400000" cy="4440900"/>
          </a:xfrm>
          <a:prstGeom prst="roundRect">
            <a:avLst>
              <a:gd fmla="val 365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372035" y="4904401"/>
            <a:ext cx="8400000" cy="1206600"/>
          </a:xfrm>
          <a:prstGeom prst="roundRect">
            <a:avLst>
              <a:gd fmla="val 1524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685800" y="630811"/>
            <a:ext cx="7772400" cy="3789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685800" y="5195895"/>
            <a:ext cx="7772400" cy="6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372035" y="1550894"/>
            <a:ext cx="8400000" cy="5170500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3"/>
          <p:cNvSpPr/>
          <p:nvPr/>
        </p:nvSpPr>
        <p:spPr>
          <a:xfrm flipH="1" rot="10800000">
            <a:off x="372035" y="-120"/>
            <a:ext cx="8400000" cy="1399800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372035" y="1550894"/>
            <a:ext cx="4114800" cy="51705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 flipH="1" rot="10800000">
            <a:off x="372035" y="-120"/>
            <a:ext cx="8400000" cy="1399800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7200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23" name="Google Shape;23;p4"/>
          <p:cNvSpPr/>
          <p:nvPr/>
        </p:nvSpPr>
        <p:spPr>
          <a:xfrm>
            <a:off x="4657165" y="1550894"/>
            <a:ext cx="4114800" cy="51705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4761354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372035" y="1550894"/>
            <a:ext cx="8400000" cy="5170500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/>
          <p:nvPr/>
        </p:nvSpPr>
        <p:spPr>
          <a:xfrm flipH="1" rot="10800000">
            <a:off x="372035" y="-120"/>
            <a:ext cx="8400000" cy="1399800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1" type="body"/>
          </p:nvPr>
        </p:nvSpPr>
        <p:spPr>
          <a:xfrm>
            <a:off x="372035" y="5702203"/>
            <a:ext cx="84000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●"/>
              <a:defRPr b="1" sz="2400">
                <a:solidFill>
                  <a:schemeClr val="lt1"/>
                </a:solidFill>
              </a:defRPr>
            </a:lvl1pPr>
            <a:lvl2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○"/>
              <a:defRPr b="1" sz="2400">
                <a:solidFill>
                  <a:schemeClr val="lt1"/>
                </a:solidFill>
              </a:defRPr>
            </a:lvl2pPr>
            <a:lvl3pPr indent="-3810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■"/>
              <a:defRPr b="1" sz="2400">
                <a:solidFill>
                  <a:schemeClr val="lt1"/>
                </a:solidFill>
              </a:defRPr>
            </a:lvl3pPr>
            <a:lvl4pPr indent="-3810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●"/>
              <a:defRPr b="1" sz="2400">
                <a:solidFill>
                  <a:schemeClr val="lt1"/>
                </a:solidFill>
              </a:defRPr>
            </a:lvl4pPr>
            <a:lvl5pPr indent="-3810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○"/>
              <a:defRPr b="1" sz="2400">
                <a:solidFill>
                  <a:schemeClr val="lt1"/>
                </a:solidFill>
              </a:defRPr>
            </a:lvl5pPr>
            <a:lvl6pPr indent="-3810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■"/>
              <a:defRPr b="1" sz="2400">
                <a:solidFill>
                  <a:schemeClr val="lt1"/>
                </a:solidFill>
              </a:defRPr>
            </a:lvl6pPr>
            <a:lvl7pPr indent="-3810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●"/>
              <a:defRPr b="1" sz="2400">
                <a:solidFill>
                  <a:schemeClr val="lt1"/>
                </a:solidFill>
              </a:defRPr>
            </a:lvl7pPr>
            <a:lvl8pPr indent="-3810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○"/>
              <a:defRPr b="1" sz="2400">
                <a:solidFill>
                  <a:schemeClr val="lt1"/>
                </a:solidFill>
              </a:defRPr>
            </a:lvl8pPr>
            <a:lvl9pPr indent="-3810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■"/>
              <a:defRPr b="1"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Google Shape;31;p6"/>
          <p:cNvSpPr/>
          <p:nvPr/>
        </p:nvSpPr>
        <p:spPr>
          <a:xfrm>
            <a:off x="372035" y="311040"/>
            <a:ext cx="8400000" cy="5158200"/>
          </a:xfrm>
          <a:prstGeom prst="roundRect">
            <a:avLst>
              <a:gd fmla="val 2776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/>
          <p:nvPr/>
        </p:nvSpPr>
        <p:spPr>
          <a:xfrm>
            <a:off x="372035" y="314113"/>
            <a:ext cx="8400000" cy="6229800"/>
          </a:xfrm>
          <a:prstGeom prst="roundRect">
            <a:avLst>
              <a:gd fmla="val 225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ctrTitle"/>
          </p:nvPr>
        </p:nvSpPr>
        <p:spPr>
          <a:xfrm>
            <a:off x="685800" y="630811"/>
            <a:ext cx="7772400" cy="378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Financial Aid</a:t>
            </a:r>
            <a:endParaRPr/>
          </a:p>
        </p:txBody>
      </p:sp>
      <p:sp>
        <p:nvSpPr>
          <p:cNvPr id="39" name="Google Shape;39;p8"/>
          <p:cNvSpPr txBox="1"/>
          <p:nvPr>
            <p:ph idx="1" type="subTitle"/>
          </p:nvPr>
        </p:nvSpPr>
        <p:spPr>
          <a:xfrm>
            <a:off x="685800" y="5195895"/>
            <a:ext cx="7772400" cy="61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always a way</a:t>
            </a:r>
            <a:endParaRPr/>
          </a:p>
        </p:txBody>
      </p:sp>
      <p:pic>
        <p:nvPicPr>
          <p:cNvPr id="40" name="Google Shape;40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3250" y="366725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Questbridge Application</a:t>
            </a:r>
            <a:endParaRPr/>
          </a:p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457200" y="1600200"/>
            <a:ext cx="44868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"...connects the brightest low-income students to America's best colleges and opportunities"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>
                <a:highlight>
                  <a:srgbClr val="FFFF00"/>
                </a:highlight>
              </a:rPr>
              <a:t>www.questbridge.org</a:t>
            </a:r>
            <a:r>
              <a:rPr lang="en"/>
              <a:t> </a:t>
            </a:r>
            <a:endParaRPr/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425" y="2102300"/>
            <a:ext cx="3785000" cy="329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Why?</a:t>
            </a:r>
            <a:endParaRPr/>
          </a:p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Free early application to multiple colleges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Showcased essays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Family incomes below $60,000 highlighted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Partner Schools</a:t>
            </a:r>
            <a:endParaRPr/>
          </a:p>
        </p:txBody>
      </p:sp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457200" y="1600200"/>
            <a:ext cx="41652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Many colleges (~35) with new ones added constantly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Small, liberal arts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Large, research</a:t>
            </a:r>
            <a:endParaRPr/>
          </a:p>
        </p:txBody>
      </p:sp>
      <p:pic>
        <p:nvPicPr>
          <p:cNvPr id="113" name="Google Shape;11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2399" y="1767163"/>
            <a:ext cx="4430650" cy="417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Questbridge Programs</a:t>
            </a:r>
            <a:endParaRPr/>
          </a:p>
        </p:txBody>
      </p:sp>
      <p:sp>
        <p:nvSpPr>
          <p:cNvPr id="119" name="Google Shape;119;p20"/>
          <p:cNvSpPr txBox="1"/>
          <p:nvPr>
            <p:ph idx="1" type="body"/>
          </p:nvPr>
        </p:nvSpPr>
        <p:spPr>
          <a:xfrm>
            <a:off x="457200" y="14478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National College Match (for seniors)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Covers full cost of tuition + room and board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No loans or parental contribution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Rank colleges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4,518 finalists in 2012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HOWEVER, if you do not get match, your applications are forwarded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College Prep Scholarship (for juniors)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Individualized counseling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College admissions conferences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Quest Awards (laptops, SAT books, etc)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All-expense paid campus visits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Gates Millenium Scholars Program</a:t>
            </a:r>
            <a:endParaRPr/>
          </a:p>
        </p:txBody>
      </p:sp>
      <p:sp>
        <p:nvSpPr>
          <p:cNvPr id="125" name="Google Shape;125;p2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>
                <a:highlight>
                  <a:srgbClr val="FFFF00"/>
                </a:highlight>
              </a:rPr>
              <a:t>www.gmsp.org</a:t>
            </a:r>
            <a:endParaRPr>
              <a:highlight>
                <a:srgbClr val="FFFF00"/>
              </a:highlight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"/>
              <a:t>ALL</a:t>
            </a:r>
            <a:r>
              <a:rPr lang="en"/>
              <a:t> your college education gets paid for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Undergraduate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Graduate School</a:t>
            </a:r>
            <a:endParaRPr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Medical School</a:t>
            </a:r>
            <a:endParaRPr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/>
              <a:t>Law School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You do have to be a minority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1800">
                <a:solidFill>
                  <a:srgbClr val="2E2E2E"/>
                </a:solidFill>
                <a:highlight>
                  <a:srgbClr val="FFFFFF"/>
                </a:highlight>
              </a:rPr>
              <a:t>African American, American Indian - Alaska Native, Asian Pacific Islander American, Hispanic American</a:t>
            </a:r>
            <a:endParaRPr sz="18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US Citizen or Permanent Resident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APPLY</a:t>
            </a:r>
            <a:endParaRPr/>
          </a:p>
        </p:txBody>
      </p:sp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"The goal of GMS is to promote academic excellence and to provide an opportunity for outstanding minority students with significant financial need to reach their highest potential"</a:t>
            </a:r>
            <a:endParaRPr sz="2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132" name="Google Shape;13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2624" y="3123699"/>
            <a:ext cx="3008050" cy="301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Scholarships</a:t>
            </a:r>
            <a:endParaRPr/>
          </a:p>
        </p:txBody>
      </p:sp>
      <p:sp>
        <p:nvSpPr>
          <p:cNvPr id="138" name="Google Shape;138;p2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Check out the college/university website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they should have a financial aid section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links to scholarships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scholarships specifically from the school and for the school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Scholarship Websites</a:t>
            </a:r>
            <a:endParaRPr/>
          </a:p>
        </p:txBody>
      </p:sp>
      <p:sp>
        <p:nvSpPr>
          <p:cNvPr id="144" name="Google Shape;144;p24"/>
          <p:cNvSpPr txBox="1"/>
          <p:nvPr>
            <p:ph idx="1" type="body"/>
          </p:nvPr>
        </p:nvSpPr>
        <p:spPr>
          <a:xfrm>
            <a:off x="457200" y="13716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60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dream.rice.edu/scholarships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houstonendowment.org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fastweb.com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scholarships.com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cappex.com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hsf.net</a:t>
            </a:r>
            <a:endParaRPr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Hispanic Scholarship Fund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uncf.org</a:t>
            </a:r>
            <a:endParaRPr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United Negro College Fund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scholarships.com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Burger King, Target, Best Buy</a:t>
            </a:r>
            <a:endParaRPr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everywhere!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GOOGLE IT</a:t>
            </a:r>
            <a:endParaRPr sz="2500"/>
          </a:p>
        </p:txBody>
      </p:sp>
      <p:pic>
        <p:nvPicPr>
          <p:cNvPr id="145" name="Google Shape;14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9975" y="1868750"/>
            <a:ext cx="3147525" cy="228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Recap</a:t>
            </a:r>
            <a:endParaRPr/>
          </a:p>
        </p:txBody>
      </p:sp>
      <p:sp>
        <p:nvSpPr>
          <p:cNvPr id="151" name="Google Shape;151;p2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It is possible to go to college regardless of income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There are many resources out there for all of you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Start applying now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every dollar counts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Myths</a:t>
            </a:r>
            <a:endParaRPr/>
          </a:p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3600"/>
              <a:t>More prestigious private colleges will cost more than "normal state colleges"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Colleges close to home will cost less than colleges out of state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I CANNOT AFFORD TO ATTEND </a:t>
            </a:r>
            <a:r>
              <a:rPr lang="en" sz="3600" u="sng"/>
              <a:t>THIS</a:t>
            </a:r>
            <a:r>
              <a:rPr lang="en" sz="3600"/>
              <a:t> SCHOOL</a:t>
            </a:r>
            <a:endParaRPr sz="3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Money should not stop you</a:t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457200" y="1600200"/>
            <a:ext cx="4425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There are so many resources out there to make college affordable and possible.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What we mean by cost: The money you and/or your parents will pay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NOT the 'sticker' price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3" name="Google Shape;53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1100" y="2052923"/>
            <a:ext cx="3052374" cy="4062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to start</a:t>
            </a:r>
            <a:endParaRPr/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57200" y="1630825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sz="3600"/>
              <a:t>College counselors</a:t>
            </a:r>
            <a:endParaRPr sz="36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600"/>
              <a:t>Teachers</a:t>
            </a:r>
            <a:endParaRPr sz="36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600"/>
              <a:t>Websites</a:t>
            </a:r>
            <a:endParaRPr sz="3600"/>
          </a:p>
        </p:txBody>
      </p:sp>
      <p:pic>
        <p:nvPicPr>
          <p:cNvPr id="60" name="Google Shape;60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650" y="3379850"/>
            <a:ext cx="4178050" cy="332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FAFSA </a:t>
            </a:r>
            <a:endParaRPr/>
          </a:p>
        </p:txBody>
      </p:sp>
      <p:sp>
        <p:nvSpPr>
          <p:cNvPr id="66" name="Google Shape;66;p1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Federal Application for Student Aid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Make sure your parents file taxes as early as possible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Application available after January 1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Check deadlines for each school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>
                <a:highlight>
                  <a:srgbClr val="FFFF00"/>
                </a:highlight>
              </a:rPr>
              <a:t>www.fafsa.gov 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3725" y="4019950"/>
            <a:ext cx="3289050" cy="243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EFC</a:t>
            </a:r>
            <a:endParaRPr/>
          </a:p>
        </p:txBody>
      </p:sp>
      <p:sp>
        <p:nvSpPr>
          <p:cNvPr id="73" name="Google Shape;73;p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Expected Family Contribution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"/>
              <a:t>Cost of attending- financial aid= EFC</a:t>
            </a:r>
            <a:endParaRPr b="1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If you think your EFC is too high, talk to the university about it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it might change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CSS Profile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College Scholarship Service Profile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Collegeboard (website for SAT/SAT II) 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Check if the schools you apply to use it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many private schools (Rice)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check the deadlines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Need tax information as well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It does cost money if you don't get it waived (per school)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More detailed than FAFSA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>
                <a:highlight>
                  <a:srgbClr val="FFFF00"/>
                </a:highlight>
              </a:rPr>
              <a:t>student.collegeboard.org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Aid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Merit Based Scholarships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Academic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SAT and ACT scores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Need Based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Look at family income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Income tax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Loans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Have to pay back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Grants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2475" y="2764838"/>
            <a:ext cx="4124325" cy="263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 What Your Financial Aid Package Means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compare packages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any fees you can avoid?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involve your parents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and counselor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ask questions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parents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counselor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call the school!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Net Price Calculator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Estimated Family Contribution (EFC)</a:t>
            </a:r>
            <a:endParaRPr/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4575" y="1778025"/>
            <a:ext cx="3961550" cy="262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