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0"/>
  </p:notesMasterIdLst>
  <p:handoutMasterIdLst>
    <p:handoutMasterId r:id="rId21"/>
  </p:handoutMasterIdLst>
  <p:sldIdLst>
    <p:sldId id="257" r:id="rId2"/>
    <p:sldId id="266" r:id="rId3"/>
    <p:sldId id="265" r:id="rId4"/>
    <p:sldId id="278" r:id="rId5"/>
    <p:sldId id="263" r:id="rId6"/>
    <p:sldId id="262" r:id="rId7"/>
    <p:sldId id="261" r:id="rId8"/>
    <p:sldId id="260" r:id="rId9"/>
    <p:sldId id="259" r:id="rId10"/>
    <p:sldId id="269" r:id="rId11"/>
    <p:sldId id="268" r:id="rId12"/>
    <p:sldId id="267" r:id="rId13"/>
    <p:sldId id="273" r:id="rId14"/>
    <p:sldId id="275" r:id="rId15"/>
    <p:sldId id="274" r:id="rId16"/>
    <p:sldId id="258" r:id="rId17"/>
    <p:sldId id="277" r:id="rId18"/>
    <p:sldId id="276" r:id="rId19"/>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9900"/>
    <a:srgbClr val="000066"/>
    <a:srgbClr val="FF9900"/>
    <a:srgbClr val="FFFF00"/>
    <a:srgbClr val="CC00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369" tIns="46685" rIns="93369" bIns="46685" numCol="1" anchor="t" anchorCtr="0" compatLnSpc="1">
            <a:prstTxWarp prst="textNoShape">
              <a:avLst/>
            </a:prstTxWarp>
          </a:bodyPr>
          <a:lstStyle>
            <a:lvl1pPr defTabSz="933450">
              <a:defRPr sz="1200"/>
            </a:lvl1pPr>
          </a:lstStyle>
          <a:p>
            <a:endParaRPr lang="en-US"/>
          </a:p>
        </p:txBody>
      </p:sp>
      <p:sp>
        <p:nvSpPr>
          <p:cNvPr id="7065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369" tIns="46685" rIns="93369" bIns="46685" numCol="1" anchor="t" anchorCtr="0" compatLnSpc="1">
            <a:prstTxWarp prst="textNoShape">
              <a:avLst/>
            </a:prstTxWarp>
          </a:bodyPr>
          <a:lstStyle>
            <a:lvl1pPr algn="r" defTabSz="933450">
              <a:defRPr sz="1200"/>
            </a:lvl1pPr>
          </a:lstStyle>
          <a:p>
            <a:endParaRPr lang="en-US"/>
          </a:p>
        </p:txBody>
      </p:sp>
      <p:sp>
        <p:nvSpPr>
          <p:cNvPr id="7066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369" tIns="46685" rIns="93369" bIns="46685" numCol="1" anchor="b" anchorCtr="0" compatLnSpc="1">
            <a:prstTxWarp prst="textNoShape">
              <a:avLst/>
            </a:prstTxWarp>
          </a:bodyPr>
          <a:lstStyle>
            <a:lvl1pPr defTabSz="933450">
              <a:defRPr sz="1200"/>
            </a:lvl1pPr>
          </a:lstStyle>
          <a:p>
            <a:endParaRPr lang="en-US"/>
          </a:p>
        </p:txBody>
      </p:sp>
      <p:sp>
        <p:nvSpPr>
          <p:cNvPr id="7066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369" tIns="46685" rIns="93369" bIns="46685" numCol="1" anchor="b" anchorCtr="0" compatLnSpc="1">
            <a:prstTxWarp prst="textNoShape">
              <a:avLst/>
            </a:prstTxWarp>
          </a:bodyPr>
          <a:lstStyle>
            <a:lvl1pPr algn="r" defTabSz="933450">
              <a:defRPr sz="1200"/>
            </a:lvl1pPr>
          </a:lstStyle>
          <a:p>
            <a:fld id="{08686329-5B3B-4CBD-93C5-C99E3834D38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1026"/>
          <p:cNvSpPr>
            <a:spLocks noGrp="1" noChangeArrowheads="1"/>
          </p:cNvSpPr>
          <p:nvPr>
            <p:ph type="hdr" sz="quarter"/>
          </p:nvPr>
        </p:nvSpPr>
        <p:spPr bwMode="auto">
          <a:xfrm>
            <a:off x="0" y="0"/>
            <a:ext cx="3038475" cy="466725"/>
          </a:xfrm>
          <a:prstGeom prst="rect">
            <a:avLst/>
          </a:prstGeom>
          <a:noFill/>
          <a:ln w="9525">
            <a:noFill/>
            <a:miter lim="800000"/>
            <a:headEnd/>
            <a:tailEnd/>
          </a:ln>
          <a:effectLst/>
        </p:spPr>
        <p:txBody>
          <a:bodyPr vert="horz" wrap="square" lIns="93324" tIns="46661" rIns="93324" bIns="46661" numCol="1" anchor="t" anchorCtr="0" compatLnSpc="1">
            <a:prstTxWarp prst="textNoShape">
              <a:avLst/>
            </a:prstTxWarp>
          </a:bodyPr>
          <a:lstStyle>
            <a:lvl1pPr defTabSz="933450">
              <a:defRPr sz="1200"/>
            </a:lvl1pPr>
          </a:lstStyle>
          <a:p>
            <a:endParaRPr lang="en-US"/>
          </a:p>
        </p:txBody>
      </p:sp>
      <p:sp>
        <p:nvSpPr>
          <p:cNvPr id="87043" name="Rectangle 1027"/>
          <p:cNvSpPr>
            <a:spLocks noGrp="1" noChangeArrowheads="1"/>
          </p:cNvSpPr>
          <p:nvPr>
            <p:ph type="dt" idx="1"/>
          </p:nvPr>
        </p:nvSpPr>
        <p:spPr bwMode="auto">
          <a:xfrm>
            <a:off x="3971925" y="0"/>
            <a:ext cx="3038475" cy="466725"/>
          </a:xfrm>
          <a:prstGeom prst="rect">
            <a:avLst/>
          </a:prstGeom>
          <a:noFill/>
          <a:ln w="9525">
            <a:noFill/>
            <a:miter lim="800000"/>
            <a:headEnd/>
            <a:tailEnd/>
          </a:ln>
          <a:effectLst/>
        </p:spPr>
        <p:txBody>
          <a:bodyPr vert="horz" wrap="square" lIns="93324" tIns="46661" rIns="93324" bIns="46661" numCol="1" anchor="t" anchorCtr="0" compatLnSpc="1">
            <a:prstTxWarp prst="textNoShape">
              <a:avLst/>
            </a:prstTxWarp>
          </a:bodyPr>
          <a:lstStyle>
            <a:lvl1pPr algn="r" defTabSz="933450">
              <a:defRPr sz="1200"/>
            </a:lvl1pPr>
          </a:lstStyle>
          <a:p>
            <a:endParaRPr lang="en-US"/>
          </a:p>
        </p:txBody>
      </p:sp>
      <p:sp>
        <p:nvSpPr>
          <p:cNvPr id="87044" name="Rectangle 1028"/>
          <p:cNvSpPr>
            <a:spLocks noGrp="1" noRot="1" noChangeAspect="1" noChangeArrowheads="1" noTextEdit="1"/>
          </p:cNvSpPr>
          <p:nvPr>
            <p:ph type="sldImg" idx="2"/>
          </p:nvPr>
        </p:nvSpPr>
        <p:spPr bwMode="auto">
          <a:xfrm>
            <a:off x="1174750" y="700088"/>
            <a:ext cx="4660900" cy="3495675"/>
          </a:xfrm>
          <a:prstGeom prst="rect">
            <a:avLst/>
          </a:prstGeom>
          <a:noFill/>
          <a:ln w="9525">
            <a:solidFill>
              <a:srgbClr val="000000"/>
            </a:solidFill>
            <a:miter lim="800000"/>
            <a:headEnd/>
            <a:tailEnd/>
          </a:ln>
          <a:effectLst/>
        </p:spPr>
      </p:sp>
      <p:sp>
        <p:nvSpPr>
          <p:cNvPr id="87045" name="Rectangle 1029"/>
          <p:cNvSpPr>
            <a:spLocks noGrp="1" noChangeArrowheads="1"/>
          </p:cNvSpPr>
          <p:nvPr>
            <p:ph type="body" sz="quarter" idx="3"/>
          </p:nvPr>
        </p:nvSpPr>
        <p:spPr bwMode="auto">
          <a:xfrm>
            <a:off x="935038" y="4429125"/>
            <a:ext cx="5140325" cy="4195763"/>
          </a:xfrm>
          <a:prstGeom prst="rect">
            <a:avLst/>
          </a:prstGeom>
          <a:noFill/>
          <a:ln w="9525">
            <a:noFill/>
            <a:miter lim="800000"/>
            <a:headEnd/>
            <a:tailEnd/>
          </a:ln>
          <a:effectLst/>
        </p:spPr>
        <p:txBody>
          <a:bodyPr vert="horz" wrap="square" lIns="93324" tIns="46661" rIns="93324" bIns="4666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7046" name="Rectangle 1030"/>
          <p:cNvSpPr>
            <a:spLocks noGrp="1" noChangeArrowheads="1"/>
          </p:cNvSpPr>
          <p:nvPr>
            <p:ph type="ftr" sz="quarter" idx="4"/>
          </p:nvPr>
        </p:nvSpPr>
        <p:spPr bwMode="auto">
          <a:xfrm>
            <a:off x="0" y="8858250"/>
            <a:ext cx="3038475" cy="465138"/>
          </a:xfrm>
          <a:prstGeom prst="rect">
            <a:avLst/>
          </a:prstGeom>
          <a:noFill/>
          <a:ln w="9525">
            <a:noFill/>
            <a:miter lim="800000"/>
            <a:headEnd/>
            <a:tailEnd/>
          </a:ln>
          <a:effectLst/>
        </p:spPr>
        <p:txBody>
          <a:bodyPr vert="horz" wrap="square" lIns="93324" tIns="46661" rIns="93324" bIns="46661" numCol="1" anchor="b" anchorCtr="0" compatLnSpc="1">
            <a:prstTxWarp prst="textNoShape">
              <a:avLst/>
            </a:prstTxWarp>
          </a:bodyPr>
          <a:lstStyle>
            <a:lvl1pPr defTabSz="933450">
              <a:defRPr sz="1200"/>
            </a:lvl1pPr>
          </a:lstStyle>
          <a:p>
            <a:endParaRPr lang="en-US"/>
          </a:p>
        </p:txBody>
      </p:sp>
      <p:sp>
        <p:nvSpPr>
          <p:cNvPr id="87047" name="Rectangle 1031"/>
          <p:cNvSpPr>
            <a:spLocks noGrp="1" noChangeArrowheads="1"/>
          </p:cNvSpPr>
          <p:nvPr>
            <p:ph type="sldNum" sz="quarter" idx="5"/>
          </p:nvPr>
        </p:nvSpPr>
        <p:spPr bwMode="auto">
          <a:xfrm>
            <a:off x="3971925" y="8858250"/>
            <a:ext cx="3038475" cy="465138"/>
          </a:xfrm>
          <a:prstGeom prst="rect">
            <a:avLst/>
          </a:prstGeom>
          <a:noFill/>
          <a:ln w="9525">
            <a:noFill/>
            <a:miter lim="800000"/>
            <a:headEnd/>
            <a:tailEnd/>
          </a:ln>
          <a:effectLst/>
        </p:spPr>
        <p:txBody>
          <a:bodyPr vert="horz" wrap="square" lIns="93324" tIns="46661" rIns="93324" bIns="46661" numCol="1" anchor="b" anchorCtr="0" compatLnSpc="1">
            <a:prstTxWarp prst="textNoShape">
              <a:avLst/>
            </a:prstTxWarp>
          </a:bodyPr>
          <a:lstStyle>
            <a:lvl1pPr algn="r" defTabSz="933450">
              <a:defRPr sz="1200"/>
            </a:lvl1pPr>
          </a:lstStyle>
          <a:p>
            <a:fld id="{1A080B70-FC8A-4F70-B37E-A1FB20A5C73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4060" name="Rectangle 92"/>
          <p:cNvSpPr>
            <a:spLocks noGrp="1" noChangeArrowheads="1"/>
          </p:cNvSpPr>
          <p:nvPr>
            <p:ph type="ctrTitle"/>
          </p:nvPr>
        </p:nvSpPr>
        <p:spPr>
          <a:xfrm>
            <a:off x="1828800" y="1828800"/>
            <a:ext cx="6934200" cy="1981200"/>
          </a:xfrm>
        </p:spPr>
        <p:txBody>
          <a:bodyPr/>
          <a:lstStyle>
            <a:lvl1pPr>
              <a:defRPr/>
            </a:lvl1pPr>
          </a:lstStyle>
          <a:p>
            <a:r>
              <a:rPr lang="en-US" smtClean="0"/>
              <a:t>Click to edit Master title style</a:t>
            </a:r>
            <a:endParaRPr lang="en-US"/>
          </a:p>
        </p:txBody>
      </p:sp>
      <p:sp>
        <p:nvSpPr>
          <p:cNvPr id="84061" name="Rectangle 93"/>
          <p:cNvSpPr>
            <a:spLocks noGrp="1" noChangeArrowheads="1"/>
          </p:cNvSpPr>
          <p:nvPr>
            <p:ph type="subTitle" idx="1"/>
          </p:nvPr>
        </p:nvSpPr>
        <p:spPr>
          <a:xfrm>
            <a:off x="1828800" y="4038600"/>
            <a:ext cx="6934200" cy="1828800"/>
          </a:xfrm>
        </p:spPr>
        <p:txBody>
          <a:bodyPr/>
          <a:lstStyle>
            <a:lvl1pPr marL="0" indent="0">
              <a:buFontTx/>
              <a:buNone/>
              <a:defRPr/>
            </a:lvl1pPr>
          </a:lstStyle>
          <a:p>
            <a:r>
              <a:rPr lang="en-US" smtClean="0"/>
              <a:t>Click to edit Master subtitle style</a:t>
            </a:r>
            <a:endParaRPr lang="en-US"/>
          </a:p>
        </p:txBody>
      </p:sp>
      <p:sp>
        <p:nvSpPr>
          <p:cNvPr id="84062" name="Rectangle 94"/>
          <p:cNvSpPr>
            <a:spLocks noGrp="1" noChangeArrowheads="1"/>
          </p:cNvSpPr>
          <p:nvPr>
            <p:ph type="dt" sz="half" idx="2"/>
          </p:nvPr>
        </p:nvSpPr>
        <p:spPr>
          <a:xfrm>
            <a:off x="533400" y="6324600"/>
            <a:ext cx="1905000" cy="457200"/>
          </a:xfrm>
        </p:spPr>
        <p:txBody>
          <a:bodyPr/>
          <a:lstStyle>
            <a:lvl1pPr>
              <a:defRPr/>
            </a:lvl1pPr>
          </a:lstStyle>
          <a:p>
            <a:endParaRPr lang="en-US"/>
          </a:p>
        </p:txBody>
      </p:sp>
      <p:sp>
        <p:nvSpPr>
          <p:cNvPr id="84063" name="Rectangle 95"/>
          <p:cNvSpPr>
            <a:spLocks noGrp="1" noChangeArrowheads="1"/>
          </p:cNvSpPr>
          <p:nvPr>
            <p:ph type="ftr" sz="quarter" idx="3"/>
          </p:nvPr>
        </p:nvSpPr>
        <p:spPr>
          <a:xfrm>
            <a:off x="3200400" y="6324600"/>
            <a:ext cx="2895600" cy="457200"/>
          </a:xfrm>
        </p:spPr>
        <p:txBody>
          <a:bodyPr/>
          <a:lstStyle>
            <a:lvl1pPr>
              <a:defRPr/>
            </a:lvl1pPr>
          </a:lstStyle>
          <a:p>
            <a:r>
              <a:rPr lang="en-US"/>
              <a:t>Registration Committee</a:t>
            </a:r>
          </a:p>
        </p:txBody>
      </p:sp>
      <p:sp>
        <p:nvSpPr>
          <p:cNvPr id="84064" name="Rectangle 96"/>
          <p:cNvSpPr>
            <a:spLocks noGrp="1" noChangeArrowheads="1"/>
          </p:cNvSpPr>
          <p:nvPr>
            <p:ph type="sldNum" sz="quarter" idx="4"/>
          </p:nvPr>
        </p:nvSpPr>
        <p:spPr>
          <a:xfrm>
            <a:off x="6858000" y="6324600"/>
            <a:ext cx="1905000" cy="457200"/>
          </a:xfrm>
        </p:spPr>
        <p:txBody>
          <a:bodyPr/>
          <a:lstStyle>
            <a:lvl1pPr>
              <a:defRPr/>
            </a:lvl1pPr>
          </a:lstStyle>
          <a:p>
            <a:fld id="{3A5A60A6-7599-48E6-B783-F8E73F3468A5}" type="slidenum">
              <a:rPr lang="en-US"/>
              <a:pPr/>
              <a:t>‹#›</a:t>
            </a:fld>
            <a:endParaRPr lang="en-US"/>
          </a:p>
        </p:txBody>
      </p:sp>
      <p:pic>
        <p:nvPicPr>
          <p:cNvPr id="84065" name="Picture 97" descr="masthead-logo"/>
          <p:cNvPicPr>
            <a:picLocks noChangeAspect="1" noChangeArrowheads="1"/>
          </p:cNvPicPr>
          <p:nvPr/>
        </p:nvPicPr>
        <p:blipFill>
          <a:blip r:embed="rId2"/>
          <a:srcRect/>
          <a:stretch>
            <a:fillRect/>
          </a:stretch>
        </p:blipFill>
        <p:spPr bwMode="auto">
          <a:xfrm>
            <a:off x="0" y="0"/>
            <a:ext cx="1047750" cy="1143000"/>
          </a:xfrm>
          <a:prstGeom prst="rect">
            <a:avLst/>
          </a:prstGeom>
          <a:noFill/>
        </p:spPr>
      </p:pic>
      <p:pic>
        <p:nvPicPr>
          <p:cNvPr id="84066" name="Picture 98" descr="masthead-title"/>
          <p:cNvPicPr>
            <a:picLocks noChangeAspect="1" noChangeArrowheads="1"/>
          </p:cNvPicPr>
          <p:nvPr/>
        </p:nvPicPr>
        <p:blipFill>
          <a:blip r:embed="rId3"/>
          <a:srcRect/>
          <a:stretch>
            <a:fillRect/>
          </a:stretch>
        </p:blipFill>
        <p:spPr bwMode="auto">
          <a:xfrm>
            <a:off x="3429000" y="0"/>
            <a:ext cx="5715000" cy="1143000"/>
          </a:xfrm>
          <a:prstGeom prst="rect">
            <a:avLst/>
          </a:prstGeom>
          <a:noFill/>
        </p:spPr>
      </p:pic>
      <p:pic>
        <p:nvPicPr>
          <p:cNvPr id="84067" name="Picture 99" descr="masthead-spacer"/>
          <p:cNvPicPr>
            <a:picLocks noChangeAspect="1" noChangeArrowheads="1"/>
          </p:cNvPicPr>
          <p:nvPr/>
        </p:nvPicPr>
        <p:blipFill>
          <a:blip r:embed="rId4"/>
          <a:srcRect/>
          <a:stretch>
            <a:fillRect/>
          </a:stretch>
        </p:blipFill>
        <p:spPr bwMode="auto">
          <a:xfrm>
            <a:off x="990600" y="0"/>
            <a:ext cx="2438400" cy="1143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Registration Committee</a:t>
            </a:r>
          </a:p>
        </p:txBody>
      </p:sp>
      <p:sp>
        <p:nvSpPr>
          <p:cNvPr id="6" name="Slide Number Placeholder 5"/>
          <p:cNvSpPr>
            <a:spLocks noGrp="1"/>
          </p:cNvSpPr>
          <p:nvPr>
            <p:ph type="sldNum" sz="quarter" idx="12"/>
          </p:nvPr>
        </p:nvSpPr>
        <p:spPr/>
        <p:txBody>
          <a:bodyPr/>
          <a:lstStyle>
            <a:lvl1pPr>
              <a:defRPr/>
            </a:lvl1pPr>
          </a:lstStyle>
          <a:p>
            <a:fld id="{35CC7C52-C681-420B-8F95-F5C31B4C9D6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Registration Committee</a:t>
            </a:r>
          </a:p>
        </p:txBody>
      </p:sp>
      <p:sp>
        <p:nvSpPr>
          <p:cNvPr id="6" name="Slide Number Placeholder 5"/>
          <p:cNvSpPr>
            <a:spLocks noGrp="1"/>
          </p:cNvSpPr>
          <p:nvPr>
            <p:ph type="sldNum" sz="quarter" idx="12"/>
          </p:nvPr>
        </p:nvSpPr>
        <p:spPr/>
        <p:txBody>
          <a:bodyPr/>
          <a:lstStyle>
            <a:lvl1pPr>
              <a:defRPr/>
            </a:lvl1pPr>
          </a:lstStyle>
          <a:p>
            <a:fld id="{5A5AA97C-AB2D-4433-BE1D-B9BC66242BF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Registration Committee</a:t>
            </a:r>
          </a:p>
        </p:txBody>
      </p:sp>
      <p:sp>
        <p:nvSpPr>
          <p:cNvPr id="6" name="Slide Number Placeholder 5"/>
          <p:cNvSpPr>
            <a:spLocks noGrp="1"/>
          </p:cNvSpPr>
          <p:nvPr>
            <p:ph type="sldNum" sz="quarter" idx="12"/>
          </p:nvPr>
        </p:nvSpPr>
        <p:spPr/>
        <p:txBody>
          <a:bodyPr/>
          <a:lstStyle>
            <a:lvl1pPr>
              <a:defRPr/>
            </a:lvl1pPr>
          </a:lstStyle>
          <a:p>
            <a:fld id="{61A99FAA-99F8-4429-9F4C-4C25C935725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Registration Committee</a:t>
            </a:r>
          </a:p>
        </p:txBody>
      </p:sp>
      <p:sp>
        <p:nvSpPr>
          <p:cNvPr id="6" name="Slide Number Placeholder 5"/>
          <p:cNvSpPr>
            <a:spLocks noGrp="1"/>
          </p:cNvSpPr>
          <p:nvPr>
            <p:ph type="sldNum" sz="quarter" idx="12"/>
          </p:nvPr>
        </p:nvSpPr>
        <p:spPr/>
        <p:txBody>
          <a:bodyPr/>
          <a:lstStyle>
            <a:lvl1pPr>
              <a:defRPr/>
            </a:lvl1pPr>
          </a:lstStyle>
          <a:p>
            <a:fld id="{3316C9BB-CD42-47CE-A9EC-FE38ED3C096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Registration Committee</a:t>
            </a:r>
          </a:p>
        </p:txBody>
      </p:sp>
      <p:sp>
        <p:nvSpPr>
          <p:cNvPr id="7" name="Slide Number Placeholder 6"/>
          <p:cNvSpPr>
            <a:spLocks noGrp="1"/>
          </p:cNvSpPr>
          <p:nvPr>
            <p:ph type="sldNum" sz="quarter" idx="12"/>
          </p:nvPr>
        </p:nvSpPr>
        <p:spPr/>
        <p:txBody>
          <a:bodyPr/>
          <a:lstStyle>
            <a:lvl1pPr>
              <a:defRPr/>
            </a:lvl1pPr>
          </a:lstStyle>
          <a:p>
            <a:fld id="{C260AB33-1E99-420B-9120-120CA63668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Registration Committee</a:t>
            </a:r>
          </a:p>
        </p:txBody>
      </p:sp>
      <p:sp>
        <p:nvSpPr>
          <p:cNvPr id="9" name="Slide Number Placeholder 8"/>
          <p:cNvSpPr>
            <a:spLocks noGrp="1"/>
          </p:cNvSpPr>
          <p:nvPr>
            <p:ph type="sldNum" sz="quarter" idx="12"/>
          </p:nvPr>
        </p:nvSpPr>
        <p:spPr/>
        <p:txBody>
          <a:bodyPr/>
          <a:lstStyle>
            <a:lvl1pPr>
              <a:defRPr/>
            </a:lvl1pPr>
          </a:lstStyle>
          <a:p>
            <a:fld id="{C5109814-4EBF-46D4-A239-0AD7F6FC01D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Registration Committee</a:t>
            </a:r>
          </a:p>
        </p:txBody>
      </p:sp>
      <p:sp>
        <p:nvSpPr>
          <p:cNvPr id="5" name="Slide Number Placeholder 4"/>
          <p:cNvSpPr>
            <a:spLocks noGrp="1"/>
          </p:cNvSpPr>
          <p:nvPr>
            <p:ph type="sldNum" sz="quarter" idx="12"/>
          </p:nvPr>
        </p:nvSpPr>
        <p:spPr/>
        <p:txBody>
          <a:bodyPr/>
          <a:lstStyle>
            <a:lvl1pPr>
              <a:defRPr/>
            </a:lvl1pPr>
          </a:lstStyle>
          <a:p>
            <a:fld id="{0416AD59-A5B4-49AF-B21A-B38B4D5968A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Registration Committee</a:t>
            </a:r>
          </a:p>
        </p:txBody>
      </p:sp>
      <p:sp>
        <p:nvSpPr>
          <p:cNvPr id="4" name="Slide Number Placeholder 3"/>
          <p:cNvSpPr>
            <a:spLocks noGrp="1"/>
          </p:cNvSpPr>
          <p:nvPr>
            <p:ph type="sldNum" sz="quarter" idx="12"/>
          </p:nvPr>
        </p:nvSpPr>
        <p:spPr/>
        <p:txBody>
          <a:bodyPr/>
          <a:lstStyle>
            <a:lvl1pPr>
              <a:defRPr/>
            </a:lvl1pPr>
          </a:lstStyle>
          <a:p>
            <a:fld id="{F16C147A-A723-4C8B-814B-68853F1995A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Registration Committee</a:t>
            </a:r>
          </a:p>
        </p:txBody>
      </p:sp>
      <p:sp>
        <p:nvSpPr>
          <p:cNvPr id="7" name="Slide Number Placeholder 6"/>
          <p:cNvSpPr>
            <a:spLocks noGrp="1"/>
          </p:cNvSpPr>
          <p:nvPr>
            <p:ph type="sldNum" sz="quarter" idx="12"/>
          </p:nvPr>
        </p:nvSpPr>
        <p:spPr/>
        <p:txBody>
          <a:bodyPr/>
          <a:lstStyle>
            <a:lvl1pPr>
              <a:defRPr/>
            </a:lvl1pPr>
          </a:lstStyle>
          <a:p>
            <a:fld id="{859FB099-221B-46A0-9D74-49B917232B9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Registration Committee</a:t>
            </a:r>
          </a:p>
        </p:txBody>
      </p:sp>
      <p:sp>
        <p:nvSpPr>
          <p:cNvPr id="7" name="Slide Number Placeholder 6"/>
          <p:cNvSpPr>
            <a:spLocks noGrp="1"/>
          </p:cNvSpPr>
          <p:nvPr>
            <p:ph type="sldNum" sz="quarter" idx="12"/>
          </p:nvPr>
        </p:nvSpPr>
        <p:spPr/>
        <p:txBody>
          <a:bodyPr/>
          <a:lstStyle>
            <a:lvl1pPr>
              <a:defRPr/>
            </a:lvl1pPr>
          </a:lstStyle>
          <a:p>
            <a:fld id="{734E4552-96F1-49DC-A939-1C103277248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82946" name="Rectangle 2050"/>
          <p:cNvSpPr>
            <a:spLocks noGrp="1" noChangeArrowheads="1"/>
          </p:cNvSpPr>
          <p:nvPr>
            <p:ph type="title"/>
          </p:nvPr>
        </p:nvSpPr>
        <p:spPr bwMode="auto">
          <a:xfrm>
            <a:off x="246063" y="930275"/>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2947" name="Rectangle 2051"/>
          <p:cNvSpPr>
            <a:spLocks noGrp="1" noChangeArrowheads="1"/>
          </p:cNvSpPr>
          <p:nvPr>
            <p:ph type="body" idx="1"/>
          </p:nvPr>
        </p:nvSpPr>
        <p:spPr bwMode="auto">
          <a:xfrm>
            <a:off x="685800" y="2147888"/>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948" name="Rectangle 2052"/>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82949" name="Rectangle 2053"/>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a:t>Registration Committee</a:t>
            </a:r>
          </a:p>
        </p:txBody>
      </p:sp>
      <p:sp>
        <p:nvSpPr>
          <p:cNvPr id="82950" name="Rectangle 2054"/>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8E20F7DB-423E-4BB0-86B9-A37245FC5017}" type="slidenum">
              <a:rPr lang="en-US"/>
              <a:pPr/>
              <a:t>‹#›</a:t>
            </a:fld>
            <a:endParaRPr lang="en-US"/>
          </a:p>
        </p:txBody>
      </p:sp>
      <p:pic>
        <p:nvPicPr>
          <p:cNvPr id="83107" name="Picture 2211" descr="masthead-logo"/>
          <p:cNvPicPr>
            <a:picLocks noChangeAspect="1" noChangeArrowheads="1"/>
          </p:cNvPicPr>
          <p:nvPr/>
        </p:nvPicPr>
        <p:blipFill>
          <a:blip r:embed="rId13"/>
          <a:srcRect/>
          <a:stretch>
            <a:fillRect/>
          </a:stretch>
        </p:blipFill>
        <p:spPr bwMode="auto">
          <a:xfrm>
            <a:off x="0" y="0"/>
            <a:ext cx="1047750" cy="1143000"/>
          </a:xfrm>
          <a:prstGeom prst="rect">
            <a:avLst/>
          </a:prstGeom>
          <a:noFill/>
        </p:spPr>
      </p:pic>
      <p:pic>
        <p:nvPicPr>
          <p:cNvPr id="83108" name="Picture 2212" descr="masthead-title"/>
          <p:cNvPicPr>
            <a:picLocks noChangeAspect="1" noChangeArrowheads="1"/>
          </p:cNvPicPr>
          <p:nvPr/>
        </p:nvPicPr>
        <p:blipFill>
          <a:blip r:embed="rId14"/>
          <a:srcRect/>
          <a:stretch>
            <a:fillRect/>
          </a:stretch>
        </p:blipFill>
        <p:spPr bwMode="auto">
          <a:xfrm>
            <a:off x="3429000" y="0"/>
            <a:ext cx="5715000" cy="1143000"/>
          </a:xfrm>
          <a:prstGeom prst="rect">
            <a:avLst/>
          </a:prstGeom>
          <a:noFill/>
        </p:spPr>
      </p:pic>
      <p:pic>
        <p:nvPicPr>
          <p:cNvPr id="83109" name="Picture 2213" descr="masthead-spacer"/>
          <p:cNvPicPr>
            <a:picLocks noChangeAspect="1" noChangeArrowheads="1"/>
          </p:cNvPicPr>
          <p:nvPr/>
        </p:nvPicPr>
        <p:blipFill>
          <a:blip r:embed="rId15"/>
          <a:srcRect/>
          <a:stretch>
            <a:fillRect/>
          </a:stretch>
        </p:blipFill>
        <p:spPr bwMode="auto">
          <a:xfrm>
            <a:off x="990600" y="0"/>
            <a:ext cx="2438400" cy="114300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1" fontAlgn="base" hangingPunct="1">
        <a:spcBef>
          <a:spcPct val="0"/>
        </a:spcBef>
        <a:spcAft>
          <a:spcPct val="0"/>
        </a:spcAft>
        <a:defRPr sz="4400">
          <a:solidFill>
            <a:srgbClr val="000066"/>
          </a:solidFill>
          <a:latin typeface="+mj-lt"/>
          <a:ea typeface="+mj-ea"/>
          <a:cs typeface="+mj-cs"/>
        </a:defRPr>
      </a:lvl1pPr>
      <a:lvl2pPr algn="l" rtl="0" eaLnBrk="1" fontAlgn="base" hangingPunct="1">
        <a:spcBef>
          <a:spcPct val="0"/>
        </a:spcBef>
        <a:spcAft>
          <a:spcPct val="0"/>
        </a:spcAft>
        <a:defRPr sz="4400">
          <a:solidFill>
            <a:srgbClr val="000066"/>
          </a:solidFill>
          <a:latin typeface="Garamond" pitchFamily="18" charset="0"/>
        </a:defRPr>
      </a:lvl2pPr>
      <a:lvl3pPr algn="l" rtl="0" eaLnBrk="1" fontAlgn="base" hangingPunct="1">
        <a:spcBef>
          <a:spcPct val="0"/>
        </a:spcBef>
        <a:spcAft>
          <a:spcPct val="0"/>
        </a:spcAft>
        <a:defRPr sz="4400">
          <a:solidFill>
            <a:srgbClr val="000066"/>
          </a:solidFill>
          <a:latin typeface="Garamond" pitchFamily="18" charset="0"/>
        </a:defRPr>
      </a:lvl3pPr>
      <a:lvl4pPr algn="l" rtl="0" eaLnBrk="1" fontAlgn="base" hangingPunct="1">
        <a:spcBef>
          <a:spcPct val="0"/>
        </a:spcBef>
        <a:spcAft>
          <a:spcPct val="0"/>
        </a:spcAft>
        <a:defRPr sz="4400">
          <a:solidFill>
            <a:srgbClr val="000066"/>
          </a:solidFill>
          <a:latin typeface="Garamond" pitchFamily="18" charset="0"/>
        </a:defRPr>
      </a:lvl4pPr>
      <a:lvl5pPr algn="l" rtl="0" eaLnBrk="1" fontAlgn="base" hangingPunct="1">
        <a:spcBef>
          <a:spcPct val="0"/>
        </a:spcBef>
        <a:spcAft>
          <a:spcPct val="0"/>
        </a:spcAft>
        <a:defRPr sz="4400">
          <a:solidFill>
            <a:srgbClr val="000066"/>
          </a:solidFill>
          <a:latin typeface="Garamond" pitchFamily="18" charset="0"/>
        </a:defRPr>
      </a:lvl5pPr>
      <a:lvl6pPr marL="457200" algn="l" rtl="0" eaLnBrk="1" fontAlgn="base" hangingPunct="1">
        <a:spcBef>
          <a:spcPct val="0"/>
        </a:spcBef>
        <a:spcAft>
          <a:spcPct val="0"/>
        </a:spcAft>
        <a:defRPr sz="4400">
          <a:solidFill>
            <a:srgbClr val="000066"/>
          </a:solidFill>
          <a:latin typeface="Garamond" pitchFamily="18" charset="0"/>
        </a:defRPr>
      </a:lvl6pPr>
      <a:lvl7pPr marL="914400" algn="l" rtl="0" eaLnBrk="1" fontAlgn="base" hangingPunct="1">
        <a:spcBef>
          <a:spcPct val="0"/>
        </a:spcBef>
        <a:spcAft>
          <a:spcPct val="0"/>
        </a:spcAft>
        <a:defRPr sz="4400">
          <a:solidFill>
            <a:srgbClr val="000066"/>
          </a:solidFill>
          <a:latin typeface="Garamond" pitchFamily="18" charset="0"/>
        </a:defRPr>
      </a:lvl7pPr>
      <a:lvl8pPr marL="1371600" algn="l" rtl="0" eaLnBrk="1" fontAlgn="base" hangingPunct="1">
        <a:spcBef>
          <a:spcPct val="0"/>
        </a:spcBef>
        <a:spcAft>
          <a:spcPct val="0"/>
        </a:spcAft>
        <a:defRPr sz="4400">
          <a:solidFill>
            <a:srgbClr val="000066"/>
          </a:solidFill>
          <a:latin typeface="Garamond" pitchFamily="18" charset="0"/>
        </a:defRPr>
      </a:lvl8pPr>
      <a:lvl9pPr marL="1828800" algn="l" rtl="0" eaLnBrk="1" fontAlgn="base" hangingPunct="1">
        <a:spcBef>
          <a:spcPct val="0"/>
        </a:spcBef>
        <a:spcAft>
          <a:spcPct val="0"/>
        </a:spcAft>
        <a:defRPr sz="4400">
          <a:solidFill>
            <a:srgbClr val="000066"/>
          </a:solidFill>
          <a:latin typeface="Garamond" pitchFamily="18" charset="0"/>
        </a:defRPr>
      </a:lvl9pPr>
    </p:titleStyle>
    <p:bodyStyle>
      <a:lvl1pPr marL="342900" indent="-342900" algn="l" rtl="0" eaLnBrk="1" fontAlgn="base" hangingPunct="1">
        <a:spcBef>
          <a:spcPct val="20000"/>
        </a:spcBef>
        <a:spcAft>
          <a:spcPct val="0"/>
        </a:spcAft>
        <a:buBlip>
          <a:blip r:embed="rId16"/>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75000"/>
        <a:buBlip>
          <a:blip r:embed="rId17"/>
        </a:buBlip>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2133600"/>
            <a:ext cx="7239000" cy="707886"/>
          </a:xfrm>
          <a:prstGeom prst="rect">
            <a:avLst/>
          </a:prstGeom>
        </p:spPr>
        <p:txBody>
          <a:bodyPr wrap="square">
            <a:spAutoFit/>
          </a:bodyPr>
          <a:lstStyle/>
          <a:p>
            <a:pPr algn="ctr"/>
            <a:endParaRPr lang="en-US" altLang="en-US" sz="4000" b="1" dirty="0">
              <a:latin typeface="Arial" pitchFamily="34" charset="0"/>
            </a:endParaRPr>
          </a:p>
        </p:txBody>
      </p:sp>
      <p:sp>
        <p:nvSpPr>
          <p:cNvPr id="9" name="Text Box 2"/>
          <p:cNvSpPr txBox="1">
            <a:spLocks noChangeArrowheads="1"/>
          </p:cNvSpPr>
          <p:nvPr/>
        </p:nvSpPr>
        <p:spPr bwMode="auto">
          <a:xfrm>
            <a:off x="304800" y="1366897"/>
            <a:ext cx="8382000" cy="2062103"/>
          </a:xfrm>
          <a:prstGeom prst="rect">
            <a:avLst/>
          </a:prstGeom>
          <a:noFill/>
          <a:ln w="9525">
            <a:noFill/>
            <a:miter lim="800000"/>
            <a:headEnd/>
            <a:tailEnd/>
          </a:ln>
          <a:effectLst/>
        </p:spPr>
        <p:txBody>
          <a:bodyPr>
            <a:spAutoFit/>
          </a:bodyPr>
          <a:lstStyle/>
          <a:p>
            <a:pPr algn="ctr"/>
            <a:endParaRPr lang="en-US" altLang="en-US" sz="5400" dirty="0">
              <a:solidFill>
                <a:srgbClr val="FFFF00"/>
              </a:solidFill>
              <a:latin typeface="CopprplGoth Bd BT" pitchFamily="34" charset="0"/>
            </a:endParaRPr>
          </a:p>
          <a:p>
            <a:pPr algn="ctr"/>
            <a:r>
              <a:rPr lang="en-US" altLang="en-US" sz="3700" b="1" dirty="0">
                <a:solidFill>
                  <a:srgbClr val="000066"/>
                </a:solidFill>
                <a:latin typeface="Arial" pitchFamily="34" charset="0"/>
              </a:rPr>
              <a:t>Understanding College Options: </a:t>
            </a:r>
            <a:endParaRPr lang="en-US" altLang="en-US" sz="3700" b="1" dirty="0" smtClean="0">
              <a:solidFill>
                <a:srgbClr val="000066"/>
              </a:solidFill>
              <a:latin typeface="Arial" pitchFamily="34" charset="0"/>
            </a:endParaRPr>
          </a:p>
          <a:p>
            <a:pPr algn="ctr"/>
            <a:r>
              <a:rPr lang="en-US" altLang="en-US" sz="3700" b="1" dirty="0" smtClean="0">
                <a:latin typeface="Arial" pitchFamily="34" charset="0"/>
              </a:rPr>
              <a:t>Benefits</a:t>
            </a:r>
            <a:r>
              <a:rPr lang="en-US" altLang="en-US" sz="3700" b="1" dirty="0">
                <a:latin typeface="Arial" pitchFamily="34" charset="0"/>
              </a:rPr>
              <a:t>, Pathways, and </a:t>
            </a:r>
            <a:r>
              <a:rPr lang="en-US" altLang="en-US" sz="3700" b="1" dirty="0" smtClean="0">
                <a:latin typeface="Arial" pitchFamily="34" charset="0"/>
              </a:rPr>
              <a:t>Preparation</a:t>
            </a:r>
          </a:p>
        </p:txBody>
      </p:sp>
      <p:sp>
        <p:nvSpPr>
          <p:cNvPr id="5" name="Subtitle 4"/>
          <p:cNvSpPr txBox="1">
            <a:spLocks/>
          </p:cNvSpPr>
          <p:nvPr/>
        </p:nvSpPr>
        <p:spPr bwMode="auto">
          <a:xfrm>
            <a:off x="304800" y="5181600"/>
            <a:ext cx="43434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3200" i="1" dirty="0" smtClean="0">
                <a:solidFill>
                  <a:srgbClr val="0000CC"/>
                </a:solidFill>
                <a:latin typeface="Calibri" pitchFamily="34" charset="0"/>
                <a:cs typeface="Calibri" pitchFamily="34" charset="0"/>
              </a:rPr>
              <a:t>Raul Hinojosa</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i="1" u="none" strike="noStrike" kern="0" cap="none" spc="0" normalizeH="0" noProof="0" dirty="0" smtClean="0">
                <a:ln>
                  <a:noFill/>
                </a:ln>
                <a:solidFill>
                  <a:srgbClr val="0000CC"/>
                </a:solidFill>
                <a:effectLst/>
                <a:uLnTx/>
                <a:uFillTx/>
                <a:latin typeface="Calibri" pitchFamily="34" charset="0"/>
                <a:cs typeface="Calibri" pitchFamily="34" charset="0"/>
              </a:rPr>
              <a:t>September 14, 2012</a:t>
            </a: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i="0" u="none" strike="noStrike" kern="0" cap="none" spc="0" normalizeH="0" baseline="0" noProof="0" dirty="0" smtClean="0">
              <a:ln>
                <a:noFill/>
              </a:ln>
              <a:effectLst/>
              <a:uLnTx/>
              <a:uFillTx/>
              <a:latin typeface="Calibri" pitchFamily="34" charset="0"/>
              <a:cs typeface="Calibri" pitchFamily="34" charset="0"/>
            </a:endParaRPr>
          </a:p>
        </p:txBody>
      </p:sp>
      <p:sp>
        <p:nvSpPr>
          <p:cNvPr id="7" name="Subtitle 4"/>
          <p:cNvSpPr txBox="1">
            <a:spLocks/>
          </p:cNvSpPr>
          <p:nvPr/>
        </p:nvSpPr>
        <p:spPr bwMode="auto">
          <a:xfrm>
            <a:off x="4724400" y="5181600"/>
            <a:ext cx="43434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3200" i="1" dirty="0" smtClean="0">
                <a:latin typeface="Calibri" pitchFamily="34" charset="0"/>
                <a:cs typeface="Calibri" pitchFamily="34" charset="0"/>
              </a:rPr>
              <a:t>Presentation from:</a:t>
            </a:r>
          </a:p>
          <a:p>
            <a:r>
              <a:rPr lang="en-US" sz="3200" i="1" kern="0" dirty="0" smtClean="0">
                <a:latin typeface="Calibri" pitchFamily="34" charset="0"/>
                <a:cs typeface="Calibri" pitchFamily="34" charset="0"/>
              </a:rPr>
              <a:t>C</a:t>
            </a:r>
            <a:r>
              <a:rPr kumimoji="0" lang="en-US" sz="3200" i="1" u="none" strike="noStrike" kern="0" cap="none" spc="0" normalizeH="0" noProof="0" dirty="0" err="1" smtClean="0">
                <a:ln>
                  <a:noFill/>
                </a:ln>
                <a:effectLst/>
                <a:uLnTx/>
                <a:uFillTx/>
                <a:latin typeface="Calibri" pitchFamily="34" charset="0"/>
                <a:cs typeface="Calibri" pitchFamily="34" charset="0"/>
              </a:rPr>
              <a:t>ollege</a:t>
            </a:r>
            <a:r>
              <a:rPr kumimoji="0" lang="en-US" sz="3200" i="1" u="none" strike="noStrike" kern="0" cap="none" spc="0" normalizeH="0" noProof="0" dirty="0" smtClean="0">
                <a:ln>
                  <a:noFill/>
                </a:ln>
                <a:effectLst/>
                <a:uLnTx/>
                <a:uFillTx/>
                <a:latin typeface="Calibri" pitchFamily="34" charset="0"/>
                <a:cs typeface="Calibri" pitchFamily="34" charset="0"/>
              </a:rPr>
              <a:t> </a:t>
            </a:r>
            <a:r>
              <a:rPr lang="en-US" sz="3200" i="1" kern="0" dirty="0" smtClean="0">
                <a:latin typeface="Calibri" pitchFamily="34" charset="0"/>
                <a:cs typeface="Calibri" pitchFamily="34" charset="0"/>
              </a:rPr>
              <a:t>T</a:t>
            </a:r>
            <a:r>
              <a:rPr kumimoji="0" lang="en-US" sz="3200" i="1" u="none" strike="noStrike" kern="0" cap="none" spc="0" normalizeH="0" noProof="0" dirty="0" err="1" smtClean="0">
                <a:ln>
                  <a:noFill/>
                </a:ln>
                <a:effectLst/>
                <a:uLnTx/>
                <a:uFillTx/>
                <a:latin typeface="Calibri" pitchFamily="34" charset="0"/>
                <a:cs typeface="Calibri" pitchFamily="34" charset="0"/>
              </a:rPr>
              <a:t>ools</a:t>
            </a:r>
            <a:r>
              <a:rPr kumimoji="0" lang="en-US" sz="3200" i="1" u="none" strike="noStrike" kern="0" cap="none" spc="0" normalizeH="0" noProof="0" dirty="0" smtClean="0">
                <a:ln>
                  <a:noFill/>
                </a:ln>
                <a:effectLst/>
                <a:uLnTx/>
                <a:uFillTx/>
                <a:latin typeface="Calibri" pitchFamily="34" charset="0"/>
                <a:cs typeface="Calibri" pitchFamily="34" charset="0"/>
              </a:rPr>
              <a:t> </a:t>
            </a:r>
            <a:r>
              <a:rPr lang="en-US" sz="3200" i="1" kern="0" dirty="0" smtClean="0">
                <a:latin typeface="Calibri" pitchFamily="34" charset="0"/>
                <a:cs typeface="Calibri" pitchFamily="34" charset="0"/>
              </a:rPr>
              <a:t>F</a:t>
            </a:r>
            <a:r>
              <a:rPr kumimoji="0" lang="en-US" sz="3200" i="1" u="none" strike="noStrike" kern="0" cap="none" spc="0" normalizeH="0" noProof="0" dirty="0" smtClean="0">
                <a:ln>
                  <a:noFill/>
                </a:ln>
                <a:effectLst/>
                <a:uLnTx/>
                <a:uFillTx/>
                <a:latin typeface="Calibri" pitchFamily="34" charset="0"/>
                <a:cs typeface="Calibri" pitchFamily="34" charset="0"/>
              </a:rPr>
              <a:t>or </a:t>
            </a:r>
            <a:r>
              <a:rPr lang="en-US" sz="3200" i="1" kern="0" dirty="0" smtClean="0">
                <a:latin typeface="Calibri" pitchFamily="34" charset="0"/>
                <a:cs typeface="Calibri" pitchFamily="34" charset="0"/>
              </a:rPr>
              <a:t>S</a:t>
            </a:r>
            <a:r>
              <a:rPr kumimoji="0" lang="en-US" sz="3200" i="1" u="none" strike="noStrike" kern="0" cap="none" spc="0" normalizeH="0" noProof="0" dirty="0" err="1" smtClean="0">
                <a:ln>
                  <a:noFill/>
                </a:ln>
                <a:effectLst/>
                <a:uLnTx/>
                <a:uFillTx/>
                <a:latin typeface="Calibri" pitchFamily="34" charset="0"/>
                <a:cs typeface="Calibri" pitchFamily="34" charset="0"/>
              </a:rPr>
              <a:t>chools</a:t>
            </a:r>
            <a:endParaRPr kumimoji="0" lang="en-US" sz="3200" i="1" u="none" strike="noStrike" kern="0" cap="none" spc="0" normalizeH="0" noProof="0" dirty="0" smtClean="0">
              <a:ln>
                <a:noFill/>
              </a:ln>
              <a:effectLst/>
              <a:uLnTx/>
              <a:uFillTx/>
              <a:latin typeface="Calibri" pitchFamily="34" charset="0"/>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i="0" u="none" strike="noStrike" kern="0" cap="none" spc="0" normalizeH="0" baseline="0" noProof="0" dirty="0" smtClean="0">
              <a:ln>
                <a:noFill/>
              </a:ln>
              <a:effectLst/>
              <a:uLnTx/>
              <a:uFillTx/>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50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fmla="#ppt_w*sin(2.5*pi*$)">
                                          <p:val>
                                            <p:fltVal val="0"/>
                                          </p:val>
                                        </p:tav>
                                        <p:tav tm="100000">
                                          <p:val>
                                            <p:fltVal val="1"/>
                                          </p:val>
                                        </p:tav>
                                      </p:tavLst>
                                    </p:anim>
                                    <p:anim calcmode="lin" valueType="num">
                                      <p:cBhvr>
                                        <p:cTn id="8" dur="5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a:spLocks noChangeArrowheads="1"/>
          </p:cNvSpPr>
          <p:nvPr/>
        </p:nvSpPr>
        <p:spPr bwMode="auto">
          <a:xfrm>
            <a:off x="457200" y="1524000"/>
            <a:ext cx="8686800" cy="707886"/>
          </a:xfrm>
          <a:prstGeom prst="rect">
            <a:avLst/>
          </a:prstGeom>
          <a:noFill/>
          <a:ln w="9525">
            <a:noFill/>
            <a:miter lim="800000"/>
            <a:headEnd/>
            <a:tailEnd/>
          </a:ln>
          <a:effectLst/>
        </p:spPr>
        <p:txBody>
          <a:bodyPr wrap="square">
            <a:spAutoFit/>
          </a:bodyPr>
          <a:lstStyle/>
          <a:p>
            <a:r>
              <a:rPr lang="en-US" altLang="en-US" sz="4000" b="1" dirty="0" smtClean="0">
                <a:solidFill>
                  <a:srgbClr val="000066"/>
                </a:solidFill>
                <a:latin typeface="Calibri" pitchFamily="34" charset="0"/>
                <a:cs typeface="Calibri" pitchFamily="34" charset="0"/>
              </a:rPr>
              <a:t>Community </a:t>
            </a:r>
            <a:r>
              <a:rPr lang="en-US" altLang="en-US" sz="4000" b="1" dirty="0">
                <a:solidFill>
                  <a:srgbClr val="000066"/>
                </a:solidFill>
                <a:latin typeface="Calibri" pitchFamily="34" charset="0"/>
                <a:cs typeface="Calibri" pitchFamily="34" charset="0"/>
              </a:rPr>
              <a:t>College </a:t>
            </a:r>
          </a:p>
        </p:txBody>
      </p:sp>
      <p:sp>
        <p:nvSpPr>
          <p:cNvPr id="12" name="Text Box 5"/>
          <p:cNvSpPr txBox="1">
            <a:spLocks noChangeArrowheads="1"/>
          </p:cNvSpPr>
          <p:nvPr/>
        </p:nvSpPr>
        <p:spPr bwMode="auto">
          <a:xfrm>
            <a:off x="381000" y="2803525"/>
            <a:ext cx="8382000" cy="2708434"/>
          </a:xfrm>
          <a:prstGeom prst="rect">
            <a:avLst/>
          </a:prstGeom>
          <a:noFill/>
          <a:ln w="9525">
            <a:noFill/>
            <a:miter lim="800000"/>
            <a:headEnd/>
            <a:tailEnd/>
          </a:ln>
          <a:effectLst/>
        </p:spPr>
        <p:txBody>
          <a:bodyPr wrap="square">
            <a:spAutoFit/>
          </a:bodyPr>
          <a:lstStyle/>
          <a:p>
            <a:pPr>
              <a:spcBef>
                <a:spcPct val="50000"/>
              </a:spcBef>
              <a:buFont typeface="Wingdings" pitchFamily="2" charset="2"/>
              <a:buChar char="Ø"/>
            </a:pPr>
            <a:r>
              <a:rPr kumimoji="1" lang="en-US" altLang="en-US" sz="2000" b="1" dirty="0" smtClean="0">
                <a:latin typeface="Calibri" pitchFamily="34" charset="0"/>
                <a:cs typeface="Calibri" pitchFamily="34" charset="0"/>
              </a:rPr>
              <a:t>Prepares </a:t>
            </a:r>
            <a:r>
              <a:rPr kumimoji="1" lang="en-US" altLang="en-US" sz="2000" b="1" dirty="0">
                <a:latin typeface="Calibri" pitchFamily="34" charset="0"/>
                <a:cs typeface="Calibri" pitchFamily="34" charset="0"/>
              </a:rPr>
              <a:t>students to transfer to a 4 year institution</a:t>
            </a:r>
          </a:p>
          <a:p>
            <a:pPr>
              <a:spcBef>
                <a:spcPct val="50000"/>
              </a:spcBef>
              <a:buFont typeface="Wingdings" pitchFamily="2" charset="2"/>
              <a:buChar char="Ø"/>
            </a:pPr>
            <a:r>
              <a:rPr lang="en-US" altLang="en-US" sz="2000" b="1" dirty="0">
                <a:latin typeface="Calibri" pitchFamily="34" charset="0"/>
                <a:cs typeface="Calibri" pitchFamily="34" charset="0"/>
              </a:rPr>
              <a:t>Associate’s degree</a:t>
            </a:r>
          </a:p>
          <a:p>
            <a:pPr>
              <a:spcBef>
                <a:spcPct val="50000"/>
              </a:spcBef>
              <a:buFont typeface="Wingdings" pitchFamily="2" charset="2"/>
              <a:buChar char="Ø"/>
            </a:pPr>
            <a:r>
              <a:rPr kumimoji="1" lang="en-US" sz="2000" b="1" dirty="0">
                <a:latin typeface="Calibri" pitchFamily="34" charset="0"/>
                <a:cs typeface="Calibri" pitchFamily="34" charset="0"/>
              </a:rPr>
              <a:t>Offers technical training in specific occupations (bookkeeping, culinary arts)</a:t>
            </a:r>
          </a:p>
          <a:p>
            <a:pPr>
              <a:spcBef>
                <a:spcPct val="50000"/>
              </a:spcBef>
              <a:buFont typeface="Wingdings" pitchFamily="2" charset="2"/>
              <a:buChar char="Ø"/>
            </a:pPr>
            <a:r>
              <a:rPr kumimoji="1" lang="en-US" sz="2000" b="1" dirty="0">
                <a:latin typeface="Calibri" pitchFamily="34" charset="0"/>
                <a:cs typeface="Calibri" pitchFamily="34" charset="0"/>
              </a:rPr>
              <a:t>Most are </a:t>
            </a:r>
            <a:r>
              <a:rPr kumimoji="1" lang="en-US" sz="2000" b="1" dirty="0" smtClean="0">
                <a:latin typeface="Calibri" pitchFamily="34" charset="0"/>
                <a:cs typeface="Calibri" pitchFamily="34" charset="0"/>
              </a:rPr>
              <a:t>nonresidential - </a:t>
            </a:r>
            <a:r>
              <a:rPr kumimoji="1" lang="en-US" sz="2000" dirty="0" smtClean="0">
                <a:latin typeface="Calibri" pitchFamily="34" charset="0"/>
                <a:cs typeface="Calibri" pitchFamily="34" charset="0"/>
              </a:rPr>
              <a:t>students </a:t>
            </a:r>
            <a:r>
              <a:rPr kumimoji="1" lang="en-US" sz="2000" dirty="0">
                <a:latin typeface="Calibri" pitchFamily="34" charset="0"/>
                <a:cs typeface="Calibri" pitchFamily="34" charset="0"/>
              </a:rPr>
              <a:t>live off-campus</a:t>
            </a:r>
          </a:p>
          <a:p>
            <a:pPr>
              <a:spcBef>
                <a:spcPct val="50000"/>
              </a:spcBef>
              <a:buFont typeface="Wingdings" pitchFamily="2" charset="2"/>
              <a:buChar char="Ø"/>
            </a:pPr>
            <a:r>
              <a:rPr kumimoji="1" lang="en-US" sz="2000" b="1" dirty="0">
                <a:latin typeface="Calibri" pitchFamily="34" charset="0"/>
                <a:cs typeface="Calibri" pitchFamily="34" charset="0"/>
              </a:rPr>
              <a:t>Students can attend part-time or full-time</a:t>
            </a:r>
            <a:endParaRPr lang="en-US" altLang="en-US" sz="2000" b="1" dirty="0">
              <a:latin typeface="Calibri" pitchFamily="34" charset="0"/>
              <a:cs typeface="Calibri" pitchFamily="34" charset="0"/>
            </a:endParaRPr>
          </a:p>
          <a:p>
            <a:pPr>
              <a:spcBef>
                <a:spcPct val="50000"/>
              </a:spcBef>
              <a:buFont typeface="Wingdings" pitchFamily="2" charset="2"/>
              <a:buChar char="Ø"/>
            </a:pPr>
            <a:r>
              <a:rPr lang="en-US" altLang="en-US" sz="2000" b="1" dirty="0">
                <a:latin typeface="Calibri" pitchFamily="34" charset="0"/>
                <a:cs typeface="Calibri" pitchFamily="34" charset="0"/>
              </a:rPr>
              <a:t>To enroll, students have to be 18 + or have a High School Diploma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 calcmode="lin" valueType="num">
                                      <p:cBhvr additive="base">
                                        <p:cTn id="1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anim calcmode="lin" valueType="num">
                                      <p:cBhvr additive="base">
                                        <p:cTn id="25"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 calcmode="lin" valueType="num">
                                      <p:cBhvr additive="base">
                                        <p:cTn id="31"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4" end="4"/>
                                            </p:txEl>
                                          </p:spTgt>
                                        </p:tgtEl>
                                        <p:attrNameLst>
                                          <p:attrName>style.visibility</p:attrName>
                                        </p:attrNameLst>
                                      </p:cBhvr>
                                      <p:to>
                                        <p:strVal val="visible"/>
                                      </p:to>
                                    </p:set>
                                    <p:anim calcmode="lin" valueType="num">
                                      <p:cBhvr additive="base">
                                        <p:cTn id="37"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xEl>
                                              <p:pRg st="5" end="5"/>
                                            </p:txEl>
                                          </p:spTgt>
                                        </p:tgtEl>
                                        <p:attrNameLst>
                                          <p:attrName>style.visibility</p:attrName>
                                        </p:attrNameLst>
                                      </p:cBhvr>
                                      <p:to>
                                        <p:strVal val="visible"/>
                                      </p:to>
                                    </p:set>
                                    <p:anim calcmode="lin" valueType="num">
                                      <p:cBhvr additive="base">
                                        <p:cTn id="43"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ChangeArrowheads="1"/>
          </p:cNvSpPr>
          <p:nvPr/>
        </p:nvSpPr>
        <p:spPr bwMode="auto">
          <a:xfrm>
            <a:off x="533400" y="2286000"/>
            <a:ext cx="8305800" cy="3939540"/>
          </a:xfrm>
          <a:prstGeom prst="rect">
            <a:avLst/>
          </a:prstGeom>
          <a:noFill/>
          <a:ln w="9525">
            <a:noFill/>
            <a:miter lim="800000"/>
            <a:headEnd/>
            <a:tailEnd/>
          </a:ln>
          <a:effectLst/>
        </p:spPr>
        <p:txBody>
          <a:bodyPr wrap="square" lIns="274320">
            <a:spAutoFit/>
          </a:bodyPr>
          <a:lstStyle/>
          <a:p>
            <a:r>
              <a:rPr lang="en-US" dirty="0" smtClean="0">
                <a:solidFill>
                  <a:srgbClr val="0000CC"/>
                </a:solidFill>
                <a:latin typeface="Calibri" pitchFamily="34" charset="0"/>
                <a:cs typeface="Calibri" pitchFamily="34" charset="0"/>
              </a:rPr>
              <a:t>Large state universities typically enroll 7,000 or more students, are publicly funded, and offer both undergraduate and graduate work					</a:t>
            </a:r>
            <a:r>
              <a:rPr lang="en-US" sz="1800" i="1" dirty="0" smtClean="0">
                <a:latin typeface="Calibri" pitchFamily="34" charset="0"/>
                <a:cs typeface="Calibri" pitchFamily="34" charset="0"/>
              </a:rPr>
              <a:t>- www.petersons.com</a:t>
            </a:r>
            <a:endParaRPr kumimoji="1" lang="en-US" altLang="en-US" sz="1800" b="1" i="1" dirty="0" smtClean="0">
              <a:latin typeface="Calibri" pitchFamily="34" charset="0"/>
              <a:cs typeface="Calibri" pitchFamily="34" charset="0"/>
            </a:endParaRPr>
          </a:p>
          <a:p>
            <a:endParaRPr lang="en-US" altLang="en-US" sz="2200" b="1" dirty="0" smtClean="0">
              <a:latin typeface="Calibri" pitchFamily="34" charset="0"/>
              <a:cs typeface="Calibri" pitchFamily="34" charset="0"/>
            </a:endParaRPr>
          </a:p>
          <a:p>
            <a:pPr>
              <a:buFont typeface="Wingdings" pitchFamily="2" charset="2"/>
              <a:buChar char="Ø"/>
            </a:pPr>
            <a:r>
              <a:rPr lang="en-US" altLang="en-US" sz="2200" b="1" dirty="0" smtClean="0">
                <a:latin typeface="Calibri" pitchFamily="34" charset="0"/>
                <a:cs typeface="Calibri" pitchFamily="34" charset="0"/>
              </a:rPr>
              <a:t>Bachelor of Arts / Bachelor of Science </a:t>
            </a:r>
            <a:r>
              <a:rPr lang="en-US" altLang="en-US" sz="2200" b="1" dirty="0">
                <a:latin typeface="Calibri" pitchFamily="34" charset="0"/>
                <a:cs typeface="Calibri" pitchFamily="34" charset="0"/>
              </a:rPr>
              <a:t>and Master’s degrees</a:t>
            </a:r>
          </a:p>
          <a:p>
            <a:pPr>
              <a:buFont typeface="Wingdings" pitchFamily="2" charset="2"/>
              <a:buChar char="Ø"/>
            </a:pPr>
            <a:endParaRPr lang="en-US" altLang="en-US" sz="2200" b="1" dirty="0">
              <a:latin typeface="Calibri" pitchFamily="34" charset="0"/>
              <a:cs typeface="Calibri" pitchFamily="34" charset="0"/>
            </a:endParaRPr>
          </a:p>
          <a:p>
            <a:pPr>
              <a:buFont typeface="Wingdings" pitchFamily="2" charset="2"/>
              <a:buChar char="Ø"/>
            </a:pPr>
            <a:r>
              <a:rPr lang="en-US" altLang="en-US" sz="2200" b="1" dirty="0">
                <a:latin typeface="Calibri" pitchFamily="34" charset="0"/>
                <a:cs typeface="Calibri" pitchFamily="34" charset="0"/>
              </a:rPr>
              <a:t>Accepts </a:t>
            </a:r>
            <a:r>
              <a:rPr lang="en-US" altLang="en-US" sz="2200" b="1" dirty="0" smtClean="0">
                <a:latin typeface="Calibri" pitchFamily="34" charset="0"/>
                <a:cs typeface="Calibri" pitchFamily="34" charset="0"/>
              </a:rPr>
              <a:t>High </a:t>
            </a:r>
            <a:r>
              <a:rPr lang="en-US" altLang="en-US" sz="2200" b="1" dirty="0">
                <a:latin typeface="Calibri" pitchFamily="34" charset="0"/>
                <a:cs typeface="Calibri" pitchFamily="34" charset="0"/>
              </a:rPr>
              <a:t>S</a:t>
            </a:r>
            <a:r>
              <a:rPr lang="en-US" altLang="en-US" sz="2200" b="1" dirty="0" smtClean="0">
                <a:latin typeface="Calibri" pitchFamily="34" charset="0"/>
                <a:cs typeface="Calibri" pitchFamily="34" charset="0"/>
              </a:rPr>
              <a:t>chool Seniors </a:t>
            </a:r>
            <a:r>
              <a:rPr lang="en-US" altLang="en-US" sz="2200" b="1" dirty="0">
                <a:latin typeface="Calibri" pitchFamily="34" charset="0"/>
                <a:cs typeface="Calibri" pitchFamily="34" charset="0"/>
              </a:rPr>
              <a:t>and </a:t>
            </a:r>
            <a:r>
              <a:rPr lang="en-US" altLang="en-US" sz="2200" b="1" dirty="0" smtClean="0">
                <a:latin typeface="Calibri" pitchFamily="34" charset="0"/>
                <a:cs typeface="Calibri" pitchFamily="34" charset="0"/>
              </a:rPr>
              <a:t>Community College </a:t>
            </a:r>
            <a:r>
              <a:rPr lang="en-US" altLang="en-US" sz="2200" b="1" dirty="0">
                <a:latin typeface="Calibri" pitchFamily="34" charset="0"/>
                <a:cs typeface="Calibri" pitchFamily="34" charset="0"/>
              </a:rPr>
              <a:t>T</a:t>
            </a:r>
            <a:r>
              <a:rPr lang="en-US" altLang="en-US" sz="2200" b="1" dirty="0" smtClean="0">
                <a:latin typeface="Calibri" pitchFamily="34" charset="0"/>
                <a:cs typeface="Calibri" pitchFamily="34" charset="0"/>
              </a:rPr>
              <a:t>ransfers</a:t>
            </a:r>
            <a:endParaRPr lang="en-US" altLang="en-US" sz="2200" b="1" dirty="0">
              <a:latin typeface="Calibri" pitchFamily="34" charset="0"/>
              <a:cs typeface="Calibri" pitchFamily="34" charset="0"/>
            </a:endParaRPr>
          </a:p>
          <a:p>
            <a:pPr>
              <a:buFont typeface="Wingdings" pitchFamily="2" charset="2"/>
              <a:buChar char="Ø"/>
            </a:pPr>
            <a:endParaRPr lang="en-US" altLang="en-US" sz="2200" b="1" dirty="0">
              <a:latin typeface="Calibri" pitchFamily="34" charset="0"/>
              <a:cs typeface="Calibri" pitchFamily="34" charset="0"/>
            </a:endParaRPr>
          </a:p>
          <a:p>
            <a:pPr>
              <a:buFont typeface="Wingdings" pitchFamily="2" charset="2"/>
              <a:buChar char="Ø"/>
            </a:pPr>
            <a:r>
              <a:rPr lang="en-US" altLang="en-US" sz="2200" b="1" dirty="0">
                <a:latin typeface="Calibri" pitchFamily="34" charset="0"/>
                <a:cs typeface="Calibri" pitchFamily="34" charset="0"/>
              </a:rPr>
              <a:t>Provides broad liberal education and prepares students for </a:t>
            </a:r>
            <a:endParaRPr lang="en-US" altLang="en-US" sz="2200" b="1" dirty="0" smtClean="0">
              <a:latin typeface="Calibri" pitchFamily="34" charset="0"/>
              <a:cs typeface="Calibri" pitchFamily="34" charset="0"/>
            </a:endParaRPr>
          </a:p>
          <a:p>
            <a:r>
              <a:rPr lang="en-US" altLang="en-US" sz="2200" b="1" dirty="0" smtClean="0">
                <a:latin typeface="Calibri" pitchFamily="34" charset="0"/>
                <a:cs typeface="Calibri" pitchFamily="34" charset="0"/>
              </a:rPr>
              <a:t>professional </a:t>
            </a:r>
            <a:r>
              <a:rPr lang="en-US" altLang="en-US" sz="2200" b="1" dirty="0">
                <a:latin typeface="Calibri" pitchFamily="34" charset="0"/>
                <a:cs typeface="Calibri" pitchFamily="34" charset="0"/>
              </a:rPr>
              <a:t>goals</a:t>
            </a:r>
          </a:p>
          <a:p>
            <a:pPr lvl="1">
              <a:buFont typeface="Wingdings" pitchFamily="2" charset="2"/>
              <a:buNone/>
            </a:pPr>
            <a:endParaRPr lang="en-US" altLang="en-US" b="1" dirty="0">
              <a:latin typeface="Calibri" pitchFamily="34" charset="0"/>
              <a:cs typeface="Calibri" pitchFamily="34" charset="0"/>
            </a:endParaRPr>
          </a:p>
        </p:txBody>
      </p:sp>
      <p:sp>
        <p:nvSpPr>
          <p:cNvPr id="12" name="Rectangle 9"/>
          <p:cNvSpPr>
            <a:spLocks noGrp="1" noChangeArrowheads="1"/>
          </p:cNvSpPr>
          <p:nvPr>
            <p:ph type="title" idx="4294967295"/>
          </p:nvPr>
        </p:nvSpPr>
        <p:spPr>
          <a:xfrm>
            <a:off x="762000" y="1676400"/>
            <a:ext cx="9677400" cy="609600"/>
          </a:xfrm>
        </p:spPr>
        <p:txBody>
          <a:bodyPr/>
          <a:lstStyle/>
          <a:p>
            <a:r>
              <a:rPr lang="en-US" altLang="en-US" sz="4000" b="1" dirty="0" smtClean="0">
                <a:latin typeface="Calibri" pitchFamily="34" charset="0"/>
                <a:cs typeface="Calibri" pitchFamily="34" charset="0"/>
              </a:rPr>
              <a:t>State </a:t>
            </a:r>
            <a:r>
              <a:rPr lang="en-US" altLang="en-US" sz="4000" b="1" dirty="0">
                <a:latin typeface="Calibri" pitchFamily="34" charset="0"/>
                <a:cs typeface="Calibri" pitchFamily="34" charset="0"/>
              </a:rPr>
              <a:t>University</a:t>
            </a:r>
            <a:br>
              <a:rPr lang="en-US" altLang="en-US" sz="4000" b="1" dirty="0">
                <a:latin typeface="Calibri" pitchFamily="34" charset="0"/>
                <a:cs typeface="Calibri" pitchFamily="34" charset="0"/>
              </a:rPr>
            </a:br>
            <a:endParaRPr lang="en-US" altLang="en-US" sz="40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additive="base">
                                        <p:cTn id="1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 calcmode="lin" valueType="num">
                                      <p:cBhvr additive="base">
                                        <p:cTn id="18"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xEl>
                                              <p:pRg st="4" end="4"/>
                                            </p:txEl>
                                          </p:spTgt>
                                        </p:tgtEl>
                                        <p:attrNameLst>
                                          <p:attrName>style.visibility</p:attrName>
                                        </p:attrNameLst>
                                      </p:cBhvr>
                                      <p:to>
                                        <p:strVal val="visible"/>
                                      </p:to>
                                    </p:set>
                                    <p:anim calcmode="lin" valueType="num">
                                      <p:cBhvr additive="base">
                                        <p:cTn id="24"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xEl>
                                              <p:pRg st="6" end="6"/>
                                            </p:txEl>
                                          </p:spTgt>
                                        </p:tgtEl>
                                        <p:attrNameLst>
                                          <p:attrName>style.visibility</p:attrName>
                                        </p:attrNameLst>
                                      </p:cBhvr>
                                      <p:to>
                                        <p:strVal val="visible"/>
                                      </p:to>
                                    </p:set>
                                    <p:anim calcmode="lin" valueType="num">
                                      <p:cBhvr additive="base">
                                        <p:cTn id="30"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1">
                                            <p:txEl>
                                              <p:pRg st="7" end="7"/>
                                            </p:txEl>
                                          </p:spTgt>
                                        </p:tgtEl>
                                        <p:attrNameLst>
                                          <p:attrName>style.visibility</p:attrName>
                                        </p:attrNameLst>
                                      </p:cBhvr>
                                      <p:to>
                                        <p:strVal val="visible"/>
                                      </p:to>
                                    </p:set>
                                    <p:anim calcmode="lin" valueType="num">
                                      <p:cBhvr additive="base">
                                        <p:cTn id="36"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autoUpdateAnimBg="0"/>
      <p:bldP spid="1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4"/>
          <p:cNvSpPr>
            <a:spLocks noChangeArrowheads="1"/>
          </p:cNvSpPr>
          <p:nvPr/>
        </p:nvSpPr>
        <p:spPr bwMode="auto">
          <a:xfrm>
            <a:off x="457200" y="2286000"/>
            <a:ext cx="8469313" cy="5893921"/>
          </a:xfrm>
          <a:prstGeom prst="rect">
            <a:avLst/>
          </a:prstGeom>
          <a:noFill/>
          <a:ln w="9525">
            <a:noFill/>
            <a:miter lim="800000"/>
            <a:headEnd/>
            <a:tailEnd/>
          </a:ln>
          <a:effectLst/>
        </p:spPr>
        <p:txBody>
          <a:bodyPr wrap="square">
            <a:spAutoFit/>
          </a:bodyPr>
          <a:lstStyle/>
          <a:p>
            <a:r>
              <a:rPr lang="en-US" dirty="0" smtClean="0">
                <a:solidFill>
                  <a:srgbClr val="0000CC"/>
                </a:solidFill>
                <a:latin typeface="Calibri" pitchFamily="34" charset="0"/>
                <a:cs typeface="Calibri" pitchFamily="34" charset="0"/>
              </a:rPr>
              <a:t>Most public universities and colleges were founded by state governments to give residents the opportunity to receive public college education. Today, state governments pay for most of the cost of operating public universities. 		</a:t>
            </a:r>
            <a:r>
              <a:rPr lang="en-US" sz="1800" i="1" dirty="0" smtClean="0">
                <a:latin typeface="Calibri" pitchFamily="34" charset="0"/>
                <a:cs typeface="Calibri" pitchFamily="34" charset="0"/>
              </a:rPr>
              <a:t>- www.petersons.com</a:t>
            </a:r>
            <a:endParaRPr lang="en-US" sz="1800" dirty="0" smtClean="0">
              <a:solidFill>
                <a:srgbClr val="0000CC"/>
              </a:solidFill>
              <a:latin typeface="Calibri" pitchFamily="34" charset="0"/>
              <a:cs typeface="Calibri" pitchFamily="34" charset="0"/>
            </a:endParaRPr>
          </a:p>
          <a:p>
            <a:endParaRPr kumimoji="1" lang="en-US" altLang="en-US" sz="1900" b="1" dirty="0" smtClean="0">
              <a:latin typeface="Calibri" pitchFamily="34" charset="0"/>
              <a:cs typeface="Calibri" pitchFamily="34" charset="0"/>
            </a:endParaRPr>
          </a:p>
          <a:p>
            <a:pPr>
              <a:buFont typeface="Wingdings" pitchFamily="2" charset="2"/>
              <a:buChar char="Ø"/>
            </a:pPr>
            <a:r>
              <a:rPr kumimoji="1" lang="en-US" altLang="en-US" b="1" dirty="0" smtClean="0">
                <a:latin typeface="Calibri" pitchFamily="34" charset="0"/>
                <a:cs typeface="Calibri" pitchFamily="34" charset="0"/>
              </a:rPr>
              <a:t>Accepts High School Seniors and Community College Transfers</a:t>
            </a:r>
          </a:p>
          <a:p>
            <a:endParaRPr kumimoji="1" lang="en-US" altLang="en-US" b="1" dirty="0" smtClean="0">
              <a:latin typeface="Calibri" pitchFamily="34" charset="0"/>
              <a:cs typeface="Calibri" pitchFamily="34" charset="0"/>
            </a:endParaRPr>
          </a:p>
          <a:p>
            <a:pPr>
              <a:buFont typeface="Wingdings" pitchFamily="2" charset="2"/>
              <a:buChar char="Ø"/>
            </a:pPr>
            <a:r>
              <a:rPr lang="en-US" altLang="en-US" b="1" dirty="0" smtClean="0">
                <a:latin typeface="Calibri" pitchFamily="34" charset="0"/>
                <a:cs typeface="Calibri" pitchFamily="34" charset="0"/>
              </a:rPr>
              <a:t>Bachelor of Arts / Bachelor of Science and Master’s degrees</a:t>
            </a:r>
          </a:p>
          <a:p>
            <a:endParaRPr kumimoji="1" lang="en-US" altLang="en-US" b="1" dirty="0" smtClean="0">
              <a:latin typeface="Calibri" pitchFamily="34" charset="0"/>
              <a:cs typeface="Calibri" pitchFamily="34" charset="0"/>
            </a:endParaRPr>
          </a:p>
          <a:p>
            <a:pPr>
              <a:buFont typeface="Wingdings" pitchFamily="2" charset="2"/>
              <a:buChar char="Ø"/>
            </a:pPr>
            <a:r>
              <a:rPr kumimoji="1" lang="en-US" altLang="en-US" b="1" dirty="0" smtClean="0">
                <a:latin typeface="Calibri" pitchFamily="34" charset="0"/>
                <a:cs typeface="Calibri" pitchFamily="34" charset="0"/>
              </a:rPr>
              <a:t>Have Professional Schools: </a:t>
            </a:r>
            <a:r>
              <a:rPr kumimoji="1" lang="en-US" altLang="en-US" sz="2100" dirty="0" smtClean="0">
                <a:latin typeface="Calibri" pitchFamily="34" charset="0"/>
                <a:cs typeface="Calibri" pitchFamily="34" charset="0"/>
              </a:rPr>
              <a:t>Law, Medicine, Education, Engineering, Journalism, Social Welfare… </a:t>
            </a:r>
          </a:p>
          <a:p>
            <a:pPr>
              <a:buFont typeface="Wingdings" pitchFamily="2" charset="2"/>
              <a:buChar char="Ø"/>
            </a:pPr>
            <a:endParaRPr kumimoji="1" lang="en-US" altLang="en-US" sz="1900" b="1" dirty="0">
              <a:latin typeface="Calibri" pitchFamily="34" charset="0"/>
              <a:cs typeface="Calibri" pitchFamily="34" charset="0"/>
            </a:endParaRPr>
          </a:p>
          <a:p>
            <a:pPr>
              <a:buFont typeface="Wingdings" pitchFamily="2" charset="2"/>
              <a:buChar char="Ø"/>
            </a:pPr>
            <a:endParaRPr kumimoji="1" lang="en-US" altLang="en-US" sz="1900" b="1" dirty="0">
              <a:latin typeface="Calibri" pitchFamily="34" charset="0"/>
              <a:cs typeface="Calibri" pitchFamily="34" charset="0"/>
            </a:endParaRPr>
          </a:p>
          <a:p>
            <a:pPr>
              <a:buFont typeface="Wingdings" pitchFamily="2" charset="2"/>
              <a:buChar char="Ø"/>
            </a:pPr>
            <a:endParaRPr kumimoji="1" lang="en-US" altLang="en-US" sz="1900" b="1" dirty="0">
              <a:latin typeface="Calibri" pitchFamily="34" charset="0"/>
              <a:cs typeface="Calibri" pitchFamily="34" charset="0"/>
            </a:endParaRPr>
          </a:p>
          <a:p>
            <a:pPr>
              <a:buFont typeface="Wingdings" pitchFamily="2" charset="2"/>
              <a:buNone/>
            </a:pPr>
            <a:endParaRPr kumimoji="1" lang="en-US" altLang="en-US" sz="2800" b="1" dirty="0">
              <a:solidFill>
                <a:srgbClr val="FFFF00"/>
              </a:solidFill>
              <a:latin typeface="Calibri" pitchFamily="34" charset="0"/>
              <a:cs typeface="Calibri" pitchFamily="34" charset="0"/>
            </a:endParaRPr>
          </a:p>
          <a:p>
            <a:pPr>
              <a:buFont typeface="Wingdings" pitchFamily="2" charset="2"/>
              <a:buChar char="Ø"/>
            </a:pPr>
            <a:endParaRPr lang="en-US" altLang="en-US" sz="3600" b="1" dirty="0">
              <a:solidFill>
                <a:srgbClr val="FFFF00"/>
              </a:solidFill>
              <a:latin typeface="Calibri" pitchFamily="34" charset="0"/>
              <a:cs typeface="Calibri" pitchFamily="34" charset="0"/>
            </a:endParaRPr>
          </a:p>
        </p:txBody>
      </p:sp>
      <p:sp>
        <p:nvSpPr>
          <p:cNvPr id="19" name="Text Box 11"/>
          <p:cNvSpPr txBox="1">
            <a:spLocks noChangeArrowheads="1"/>
          </p:cNvSpPr>
          <p:nvPr/>
        </p:nvSpPr>
        <p:spPr bwMode="auto">
          <a:xfrm>
            <a:off x="457200" y="1295400"/>
            <a:ext cx="8194675" cy="707886"/>
          </a:xfrm>
          <a:prstGeom prst="rect">
            <a:avLst/>
          </a:prstGeom>
          <a:noFill/>
          <a:ln w="9525">
            <a:noFill/>
            <a:miter lim="800000"/>
            <a:headEnd/>
            <a:tailEnd/>
          </a:ln>
          <a:effectLst/>
        </p:spPr>
        <p:txBody>
          <a:bodyPr wrap="square">
            <a:spAutoFit/>
          </a:bodyPr>
          <a:lstStyle/>
          <a:p>
            <a:r>
              <a:rPr lang="en-US" altLang="en-US" sz="4000" b="1" dirty="0" smtClean="0">
                <a:solidFill>
                  <a:srgbClr val="000066"/>
                </a:solidFill>
                <a:latin typeface="Calibri" pitchFamily="34" charset="0"/>
                <a:cs typeface="Calibri" pitchFamily="34" charset="0"/>
              </a:rPr>
              <a:t>Public Universities</a:t>
            </a:r>
            <a:endParaRPr lang="en-US" altLang="en-US" sz="4000" b="1" dirty="0">
              <a:solidFill>
                <a:srgbClr val="000066"/>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xEl>
                                              <p:pRg st="2" end="2"/>
                                            </p:txEl>
                                          </p:spTgt>
                                        </p:tgtEl>
                                        <p:attrNameLst>
                                          <p:attrName>style.visibility</p:attrName>
                                        </p:attrNameLst>
                                      </p:cBhvr>
                                      <p:to>
                                        <p:strVal val="visible"/>
                                      </p:to>
                                    </p:set>
                                    <p:anim calcmode="lin" valueType="num">
                                      <p:cBhvr additive="base">
                                        <p:cTn id="13"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xEl>
                                              <p:pRg st="4" end="4"/>
                                            </p:txEl>
                                          </p:spTgt>
                                        </p:tgtEl>
                                        <p:attrNameLst>
                                          <p:attrName>style.visibility</p:attrName>
                                        </p:attrNameLst>
                                      </p:cBhvr>
                                      <p:to>
                                        <p:strVal val="visible"/>
                                      </p:to>
                                    </p:set>
                                    <p:anim calcmode="lin" valueType="num">
                                      <p:cBhvr additive="base">
                                        <p:cTn id="19"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xEl>
                                              <p:pRg st="6" end="6"/>
                                            </p:txEl>
                                          </p:spTgt>
                                        </p:tgtEl>
                                        <p:attrNameLst>
                                          <p:attrName>style.visibility</p:attrName>
                                        </p:attrNameLst>
                                      </p:cBhvr>
                                      <p:to>
                                        <p:strVal val="visible"/>
                                      </p:to>
                                    </p:set>
                                    <p:anim calcmode="lin" valueType="num">
                                      <p:cBhvr additive="base">
                                        <p:cTn id="25"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ChangeArrowheads="1"/>
          </p:cNvSpPr>
          <p:nvPr/>
        </p:nvSpPr>
        <p:spPr bwMode="auto">
          <a:xfrm>
            <a:off x="457200" y="2057400"/>
            <a:ext cx="8458200" cy="6432530"/>
          </a:xfrm>
          <a:prstGeom prst="rect">
            <a:avLst/>
          </a:prstGeom>
          <a:noFill/>
          <a:ln w="9525">
            <a:noFill/>
            <a:miter lim="800000"/>
            <a:headEnd/>
            <a:tailEnd/>
          </a:ln>
          <a:effectLst/>
        </p:spPr>
        <p:txBody>
          <a:bodyPr>
            <a:spAutoFit/>
          </a:bodyPr>
          <a:lstStyle/>
          <a:p>
            <a:r>
              <a:rPr lang="en-US" dirty="0" smtClean="0">
                <a:solidFill>
                  <a:srgbClr val="0000CC"/>
                </a:solidFill>
                <a:latin typeface="Calibri" pitchFamily="34" charset="0"/>
                <a:cs typeface="Calibri" pitchFamily="34" charset="0"/>
              </a:rPr>
              <a:t>A private college is an independent school that sets its own policies and goals, and is privately funded. Private colleges are generally smaller than public or private universities. The average enrollment at private colleges is only 1,900 students. </a:t>
            </a:r>
          </a:p>
          <a:p>
            <a:r>
              <a:rPr lang="en-US" sz="1800" i="1" dirty="0" smtClean="0">
                <a:solidFill>
                  <a:srgbClr val="0000CC"/>
                </a:solidFill>
                <a:latin typeface="Calibri" pitchFamily="34" charset="0"/>
                <a:cs typeface="Calibri" pitchFamily="34" charset="0"/>
              </a:rPr>
              <a:t>						</a:t>
            </a:r>
            <a:r>
              <a:rPr lang="en-US" sz="1800" i="1" dirty="0" smtClean="0">
                <a:latin typeface="Calibri" pitchFamily="34" charset="0"/>
                <a:cs typeface="Calibri" pitchFamily="34" charset="0"/>
              </a:rPr>
              <a:t>- www.petersons.com</a:t>
            </a:r>
            <a:endParaRPr lang="en-US" sz="1800" dirty="0" smtClean="0">
              <a:solidFill>
                <a:srgbClr val="0000CC"/>
              </a:solidFill>
              <a:latin typeface="Calibri" pitchFamily="34" charset="0"/>
              <a:cs typeface="Calibri" pitchFamily="34" charset="0"/>
            </a:endParaRPr>
          </a:p>
          <a:p>
            <a:endParaRPr lang="en-US" altLang="en-US" sz="2000" b="1" dirty="0" smtClean="0">
              <a:latin typeface="Calibri" pitchFamily="34" charset="0"/>
              <a:cs typeface="Calibri" pitchFamily="34" charset="0"/>
            </a:endParaRPr>
          </a:p>
          <a:p>
            <a:pPr>
              <a:buFont typeface="Wingdings" pitchFamily="2" charset="2"/>
              <a:buChar char="Ø"/>
            </a:pPr>
            <a:r>
              <a:rPr lang="en-US" altLang="en-US" sz="2000" b="1" dirty="0" smtClean="0">
                <a:latin typeface="Calibri" pitchFamily="34" charset="0"/>
                <a:cs typeface="Calibri" pitchFamily="34" charset="0"/>
              </a:rPr>
              <a:t>Vary </a:t>
            </a:r>
            <a:r>
              <a:rPr lang="en-US" altLang="en-US" sz="2000" b="1" dirty="0">
                <a:latin typeface="Calibri" pitchFamily="34" charset="0"/>
                <a:cs typeface="Calibri" pitchFamily="34" charset="0"/>
              </a:rPr>
              <a:t>in size, prestige, and cost</a:t>
            </a:r>
          </a:p>
          <a:p>
            <a:pPr>
              <a:buFont typeface="Wingdings" pitchFamily="2" charset="2"/>
              <a:buChar char="Ø"/>
            </a:pPr>
            <a:endParaRPr lang="en-US" altLang="en-US" sz="2000" b="1" dirty="0">
              <a:latin typeface="Calibri" pitchFamily="34" charset="0"/>
              <a:cs typeface="Calibri" pitchFamily="34" charset="0"/>
            </a:endParaRPr>
          </a:p>
          <a:p>
            <a:pPr>
              <a:buFont typeface="Wingdings" pitchFamily="2" charset="2"/>
              <a:buChar char="Ø"/>
            </a:pPr>
            <a:r>
              <a:rPr lang="en-US" altLang="en-US" sz="2000" b="1" dirty="0">
                <a:latin typeface="Calibri" pitchFamily="34" charset="0"/>
                <a:cs typeface="Calibri" pitchFamily="34" charset="0"/>
              </a:rPr>
              <a:t> Bachelor’s, Master’s, and Doctorate’s, and Professional </a:t>
            </a:r>
            <a:r>
              <a:rPr lang="en-US" altLang="en-US" sz="2000" b="1" dirty="0" smtClean="0">
                <a:latin typeface="Calibri" pitchFamily="34" charset="0"/>
                <a:cs typeface="Calibri" pitchFamily="34" charset="0"/>
              </a:rPr>
              <a:t>Degrees</a:t>
            </a:r>
            <a:endParaRPr lang="en-US" altLang="en-US" sz="2000" b="1" dirty="0">
              <a:latin typeface="Calibri" pitchFamily="34" charset="0"/>
              <a:cs typeface="Calibri" pitchFamily="34" charset="0"/>
            </a:endParaRPr>
          </a:p>
          <a:p>
            <a:pPr>
              <a:buFont typeface="Wingdings" pitchFamily="2" charset="2"/>
              <a:buChar char="Ø"/>
            </a:pPr>
            <a:endParaRPr lang="en-US" altLang="en-US" sz="2000" b="1" dirty="0">
              <a:latin typeface="Calibri" pitchFamily="34" charset="0"/>
              <a:cs typeface="Calibri" pitchFamily="34" charset="0"/>
            </a:endParaRPr>
          </a:p>
          <a:p>
            <a:pPr>
              <a:buFont typeface="Wingdings" pitchFamily="2" charset="2"/>
              <a:buChar char="Ø"/>
            </a:pPr>
            <a:r>
              <a:rPr lang="en-US" altLang="en-US" sz="2000" b="1" dirty="0">
                <a:latin typeface="Calibri" pitchFamily="34" charset="0"/>
                <a:cs typeface="Calibri" pitchFamily="34" charset="0"/>
              </a:rPr>
              <a:t>Accepts </a:t>
            </a:r>
            <a:r>
              <a:rPr lang="en-US" altLang="en-US" sz="2000" b="1" dirty="0" smtClean="0">
                <a:latin typeface="Calibri" pitchFamily="34" charset="0"/>
                <a:cs typeface="Calibri" pitchFamily="34" charset="0"/>
              </a:rPr>
              <a:t>High </a:t>
            </a:r>
            <a:r>
              <a:rPr lang="en-US" altLang="en-US" sz="2000" b="1" dirty="0">
                <a:latin typeface="Calibri" pitchFamily="34" charset="0"/>
                <a:cs typeface="Calibri" pitchFamily="34" charset="0"/>
              </a:rPr>
              <a:t>S</a:t>
            </a:r>
            <a:r>
              <a:rPr lang="en-US" altLang="en-US" sz="2000" b="1" dirty="0" smtClean="0">
                <a:latin typeface="Calibri" pitchFamily="34" charset="0"/>
                <a:cs typeface="Calibri" pitchFamily="34" charset="0"/>
              </a:rPr>
              <a:t>chool </a:t>
            </a:r>
            <a:r>
              <a:rPr lang="en-US" altLang="en-US" sz="2000" b="1" dirty="0">
                <a:latin typeface="Calibri" pitchFamily="34" charset="0"/>
                <a:cs typeface="Calibri" pitchFamily="34" charset="0"/>
              </a:rPr>
              <a:t>G</a:t>
            </a:r>
            <a:r>
              <a:rPr lang="en-US" altLang="en-US" sz="2000" b="1" dirty="0" smtClean="0">
                <a:latin typeface="Calibri" pitchFamily="34" charset="0"/>
                <a:cs typeface="Calibri" pitchFamily="34" charset="0"/>
              </a:rPr>
              <a:t>raduates </a:t>
            </a:r>
            <a:r>
              <a:rPr lang="en-US" altLang="en-US" sz="2000" b="1" dirty="0">
                <a:latin typeface="Calibri" pitchFamily="34" charset="0"/>
                <a:cs typeface="Calibri" pitchFamily="34" charset="0"/>
              </a:rPr>
              <a:t>and Community College Transfers</a:t>
            </a:r>
          </a:p>
          <a:p>
            <a:pPr>
              <a:buFont typeface="Wingdings" pitchFamily="2" charset="2"/>
              <a:buChar char="Ø"/>
            </a:pPr>
            <a:endParaRPr lang="en-US" altLang="en-US" sz="2000" b="1" dirty="0">
              <a:latin typeface="Calibri" pitchFamily="34" charset="0"/>
              <a:cs typeface="Calibri" pitchFamily="34" charset="0"/>
            </a:endParaRPr>
          </a:p>
          <a:p>
            <a:pPr>
              <a:buFont typeface="Wingdings" pitchFamily="2" charset="2"/>
              <a:buChar char="Ø"/>
            </a:pPr>
            <a:r>
              <a:rPr kumimoji="1" lang="en-US" altLang="en-US" sz="2000" b="1" dirty="0">
                <a:latin typeface="Calibri" pitchFamily="34" charset="0"/>
                <a:cs typeface="Calibri" pitchFamily="34" charset="0"/>
              </a:rPr>
              <a:t>Professional </a:t>
            </a:r>
            <a:r>
              <a:rPr kumimoji="1" lang="en-US" altLang="en-US" sz="2000" b="1" dirty="0" smtClean="0">
                <a:latin typeface="Calibri" pitchFamily="34" charset="0"/>
                <a:cs typeface="Calibri" pitchFamily="34" charset="0"/>
              </a:rPr>
              <a:t>Schools: </a:t>
            </a:r>
            <a:r>
              <a:rPr kumimoji="1" lang="en-US" altLang="en-US" sz="2100" dirty="0" smtClean="0">
                <a:latin typeface="Calibri" pitchFamily="34" charset="0"/>
                <a:cs typeface="Calibri" pitchFamily="34" charset="0"/>
              </a:rPr>
              <a:t>Law</a:t>
            </a:r>
            <a:r>
              <a:rPr kumimoji="1" lang="en-US" altLang="en-US" sz="2100" dirty="0">
                <a:latin typeface="Calibri" pitchFamily="34" charset="0"/>
                <a:cs typeface="Calibri" pitchFamily="34" charset="0"/>
              </a:rPr>
              <a:t>, Medicine, Education, Engineering, Journalism, Social </a:t>
            </a:r>
            <a:r>
              <a:rPr kumimoji="1" lang="en-US" altLang="en-US" sz="2100" dirty="0" smtClean="0">
                <a:latin typeface="Calibri" pitchFamily="34" charset="0"/>
                <a:cs typeface="Calibri" pitchFamily="34" charset="0"/>
              </a:rPr>
              <a:t>Welfare…</a:t>
            </a:r>
            <a:r>
              <a:rPr kumimoji="1" lang="en-US" altLang="en-US" sz="2100" dirty="0" smtClean="0">
                <a:solidFill>
                  <a:srgbClr val="FFFF00"/>
                </a:solidFill>
                <a:latin typeface="Calibri" pitchFamily="34" charset="0"/>
                <a:cs typeface="Calibri" pitchFamily="34" charset="0"/>
              </a:rPr>
              <a:t> </a:t>
            </a:r>
            <a:endParaRPr kumimoji="1" lang="en-US" altLang="en-US" sz="2100" dirty="0">
              <a:solidFill>
                <a:srgbClr val="FFFF00"/>
              </a:solidFill>
              <a:latin typeface="Calibri" pitchFamily="34" charset="0"/>
              <a:cs typeface="Calibri" pitchFamily="34" charset="0"/>
            </a:endParaRPr>
          </a:p>
          <a:p>
            <a:pPr>
              <a:buFont typeface="Wingdings" pitchFamily="2" charset="2"/>
              <a:buChar char="Ø"/>
            </a:pPr>
            <a:endParaRPr lang="en-US" altLang="en-US" sz="2000" b="1" dirty="0">
              <a:solidFill>
                <a:srgbClr val="FFFF00"/>
              </a:solidFill>
              <a:latin typeface="Calibri" pitchFamily="34" charset="0"/>
              <a:cs typeface="Calibri" pitchFamily="34" charset="0"/>
            </a:endParaRPr>
          </a:p>
          <a:p>
            <a:pPr>
              <a:buFont typeface="Wingdings" pitchFamily="2" charset="2"/>
              <a:buChar char="Ø"/>
            </a:pPr>
            <a:endParaRPr lang="en-US" altLang="en-US" sz="3200" b="1" dirty="0">
              <a:solidFill>
                <a:srgbClr val="FFFF00"/>
              </a:solidFill>
              <a:effectLst>
                <a:outerShdw blurRad="38100" dist="38100" dir="2700000" algn="tl">
                  <a:srgbClr val="C0C0C0"/>
                </a:outerShdw>
              </a:effectLst>
              <a:latin typeface="Calibri" pitchFamily="34" charset="0"/>
              <a:cs typeface="Calibri" pitchFamily="34" charset="0"/>
            </a:endParaRPr>
          </a:p>
          <a:p>
            <a:pPr>
              <a:buFont typeface="Wingdings" pitchFamily="2" charset="2"/>
              <a:buChar char="Ø"/>
            </a:pPr>
            <a:endParaRPr lang="en-US" altLang="en-US" sz="3200" b="1" dirty="0">
              <a:solidFill>
                <a:srgbClr val="FFFF00"/>
              </a:solidFill>
              <a:effectLst>
                <a:outerShdw blurRad="38100" dist="38100" dir="2700000" algn="tl">
                  <a:srgbClr val="C0C0C0"/>
                </a:outerShdw>
              </a:effectLst>
              <a:latin typeface="Calibri" pitchFamily="34" charset="0"/>
              <a:cs typeface="Calibri" pitchFamily="34" charset="0"/>
            </a:endParaRPr>
          </a:p>
          <a:p>
            <a:pPr>
              <a:buFont typeface="Wingdings" pitchFamily="2" charset="2"/>
              <a:buChar char="Ø"/>
            </a:pPr>
            <a:endParaRPr lang="en-US" altLang="en-US" sz="3200" b="1" dirty="0">
              <a:solidFill>
                <a:srgbClr val="FFFF00"/>
              </a:solidFill>
              <a:effectLst>
                <a:outerShdw blurRad="38100" dist="38100" dir="2700000" algn="tl">
                  <a:srgbClr val="C0C0C0"/>
                </a:outerShdw>
              </a:effectLst>
              <a:latin typeface="Calibri" pitchFamily="34" charset="0"/>
              <a:cs typeface="Calibri" pitchFamily="34" charset="0"/>
            </a:endParaRPr>
          </a:p>
        </p:txBody>
      </p:sp>
      <p:sp>
        <p:nvSpPr>
          <p:cNvPr id="12" name="Rectangle 10"/>
          <p:cNvSpPr>
            <a:spLocks noChangeArrowheads="1"/>
          </p:cNvSpPr>
          <p:nvPr/>
        </p:nvSpPr>
        <p:spPr bwMode="auto">
          <a:xfrm>
            <a:off x="533400" y="1219200"/>
            <a:ext cx="8610600" cy="762000"/>
          </a:xfrm>
          <a:prstGeom prst="rect">
            <a:avLst/>
          </a:prstGeom>
          <a:noFill/>
          <a:ln w="9525">
            <a:noFill/>
            <a:miter lim="800000"/>
            <a:headEnd/>
            <a:tailEnd/>
          </a:ln>
          <a:effectLst/>
        </p:spPr>
        <p:txBody>
          <a:bodyPr lIns="92075" tIns="46038" rIns="92075" bIns="46038" anchor="ctr"/>
          <a:lstStyle/>
          <a:p>
            <a:r>
              <a:rPr lang="en-US" altLang="en-US" sz="4000" b="1" dirty="0">
                <a:solidFill>
                  <a:srgbClr val="000066"/>
                </a:solidFill>
                <a:latin typeface="Calibri" pitchFamily="34" charset="0"/>
                <a:cs typeface="Calibri" pitchFamily="34" charset="0"/>
              </a:rPr>
              <a:t>Private </a:t>
            </a:r>
            <a:r>
              <a:rPr lang="en-US" altLang="en-US" sz="4000" b="1" dirty="0" smtClean="0">
                <a:solidFill>
                  <a:srgbClr val="000066"/>
                </a:solidFill>
                <a:latin typeface="Calibri" pitchFamily="34" charset="0"/>
                <a:cs typeface="Calibri" pitchFamily="34" charset="0"/>
              </a:rPr>
              <a:t>Universities and Colleges</a:t>
            </a:r>
            <a:endParaRPr lang="en-US" altLang="en-US" sz="4000" b="1" dirty="0">
              <a:solidFill>
                <a:srgbClr val="000066"/>
              </a:solidFill>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additive="base">
                                        <p:cTn id="1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 calcmode="lin" valueType="num">
                                      <p:cBhvr additive="base">
                                        <p:cTn id="18"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xEl>
                                              <p:pRg st="3" end="3"/>
                                            </p:txEl>
                                          </p:spTgt>
                                        </p:tgtEl>
                                        <p:attrNameLst>
                                          <p:attrName>style.visibility</p:attrName>
                                        </p:attrNameLst>
                                      </p:cBhvr>
                                      <p:to>
                                        <p:strVal val="visible"/>
                                      </p:to>
                                    </p:set>
                                    <p:anim calcmode="lin" valueType="num">
                                      <p:cBhvr additive="base">
                                        <p:cTn id="24"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xEl>
                                              <p:pRg st="5" end="5"/>
                                            </p:txEl>
                                          </p:spTgt>
                                        </p:tgtEl>
                                        <p:attrNameLst>
                                          <p:attrName>style.visibility</p:attrName>
                                        </p:attrNameLst>
                                      </p:cBhvr>
                                      <p:to>
                                        <p:strVal val="visible"/>
                                      </p:to>
                                    </p:set>
                                    <p:anim calcmode="lin" valueType="num">
                                      <p:cBhvr additive="base">
                                        <p:cTn id="30"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1">
                                            <p:txEl>
                                              <p:pRg st="7" end="7"/>
                                            </p:txEl>
                                          </p:spTgt>
                                        </p:tgtEl>
                                        <p:attrNameLst>
                                          <p:attrName>style.visibility</p:attrName>
                                        </p:attrNameLst>
                                      </p:cBhvr>
                                      <p:to>
                                        <p:strVal val="visible"/>
                                      </p:to>
                                    </p:set>
                                    <p:anim calcmode="lin" valueType="num">
                                      <p:cBhvr additive="base">
                                        <p:cTn id="36"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xEl>
                                              <p:pRg st="9" end="9"/>
                                            </p:txEl>
                                          </p:spTgt>
                                        </p:tgtEl>
                                        <p:attrNameLst>
                                          <p:attrName>style.visibility</p:attrName>
                                        </p:attrNameLst>
                                      </p:cBhvr>
                                      <p:to>
                                        <p:strVal val="visible"/>
                                      </p:to>
                                    </p:set>
                                    <p:anim calcmode="lin" valueType="num">
                                      <p:cBhvr additive="base">
                                        <p:cTn id="42"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utoUpdateAnimBg="0"/>
      <p:bldP spid="1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457200" y="1143000"/>
            <a:ext cx="8229600" cy="1143000"/>
          </a:xfrm>
        </p:spPr>
        <p:txBody>
          <a:bodyPr/>
          <a:lstStyle/>
          <a:p>
            <a:r>
              <a:rPr kumimoji="1" lang="en-US" sz="4000" b="1" dirty="0" smtClean="0">
                <a:latin typeface="Calibri" pitchFamily="34" charset="0"/>
                <a:cs typeface="Calibri" pitchFamily="34" charset="0"/>
              </a:rPr>
              <a:t>Start </a:t>
            </a:r>
            <a:r>
              <a:rPr kumimoji="1" lang="en-US" sz="4000" b="1" dirty="0">
                <a:latin typeface="Calibri" pitchFamily="34" charset="0"/>
                <a:cs typeface="Calibri" pitchFamily="34" charset="0"/>
              </a:rPr>
              <a:t>P</a:t>
            </a:r>
            <a:r>
              <a:rPr kumimoji="1" lang="en-US" sz="4000" b="1" dirty="0" smtClean="0">
                <a:latin typeface="Calibri" pitchFamily="34" charset="0"/>
                <a:cs typeface="Calibri" pitchFamily="34" charset="0"/>
              </a:rPr>
              <a:t>reparing </a:t>
            </a:r>
            <a:r>
              <a:rPr kumimoji="1" lang="en-US" sz="4000" b="1" dirty="0">
                <a:latin typeface="Calibri" pitchFamily="34" charset="0"/>
                <a:cs typeface="Calibri" pitchFamily="34" charset="0"/>
              </a:rPr>
              <a:t>N</a:t>
            </a:r>
            <a:r>
              <a:rPr kumimoji="1" lang="en-US" sz="4000" b="1" dirty="0" smtClean="0">
                <a:latin typeface="Calibri" pitchFamily="34" charset="0"/>
                <a:cs typeface="Calibri" pitchFamily="34" charset="0"/>
              </a:rPr>
              <a:t>ow for </a:t>
            </a:r>
            <a:r>
              <a:rPr kumimoji="1" lang="en-US" sz="4000" b="1" dirty="0">
                <a:latin typeface="Calibri" pitchFamily="34" charset="0"/>
                <a:cs typeface="Calibri" pitchFamily="34" charset="0"/>
              </a:rPr>
              <a:t>C</a:t>
            </a:r>
            <a:r>
              <a:rPr kumimoji="1" lang="en-US" sz="4000" b="1" dirty="0" smtClean="0">
                <a:latin typeface="Calibri" pitchFamily="34" charset="0"/>
                <a:cs typeface="Calibri" pitchFamily="34" charset="0"/>
              </a:rPr>
              <a:t>ollege</a:t>
            </a:r>
            <a:endParaRPr kumimoji="1" lang="en-US" sz="4000" b="1" dirty="0">
              <a:latin typeface="Calibri" pitchFamily="34" charset="0"/>
              <a:cs typeface="Calibri" pitchFamily="34" charset="0"/>
            </a:endParaRPr>
          </a:p>
        </p:txBody>
      </p:sp>
      <p:sp>
        <p:nvSpPr>
          <p:cNvPr id="11" name="Rectangle 3"/>
          <p:cNvSpPr txBox="1">
            <a:spLocks noChangeArrowheads="1"/>
          </p:cNvSpPr>
          <p:nvPr/>
        </p:nvSpPr>
        <p:spPr bwMode="auto">
          <a:xfrm>
            <a:off x="457200" y="2332037"/>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2800" b="1" i="0" u="none" strike="noStrike" kern="0" cap="none" spc="0" normalizeH="0" baseline="0" noProof="0" dirty="0" smtClean="0">
                <a:ln>
                  <a:noFill/>
                </a:ln>
                <a:solidFill>
                  <a:schemeClr val="tx1"/>
                </a:solidFill>
                <a:effectLst/>
                <a:uLnTx/>
                <a:uFillTx/>
                <a:latin typeface="Calibri" pitchFamily="34" charset="0"/>
                <a:cs typeface="Calibri" pitchFamily="34" charset="0"/>
              </a:rPr>
              <a:t>READ, READ, READ </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100" b="0" i="0" u="none" strike="noStrike" kern="0" cap="none" spc="0" normalizeH="0" baseline="0" noProof="0" dirty="0" smtClean="0">
                <a:ln>
                  <a:noFill/>
                </a:ln>
                <a:solidFill>
                  <a:schemeClr val="tx1"/>
                </a:solidFill>
                <a:effectLst/>
                <a:uLnTx/>
                <a:uFillTx/>
                <a:latin typeface="Calibri" pitchFamily="34" charset="0"/>
                <a:cs typeface="Calibri" pitchFamily="34" charset="0"/>
              </a:rPr>
              <a:t>Good readers make good thinkers and good writers  </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100" b="0" i="0" u="none" strike="noStrike" kern="0" cap="none" spc="0" normalizeH="0" baseline="0" noProof="0" dirty="0" smtClean="0">
                <a:ln>
                  <a:noFill/>
                </a:ln>
                <a:solidFill>
                  <a:schemeClr val="tx1"/>
                </a:solidFill>
                <a:effectLst/>
                <a:uLnTx/>
                <a:uFillTx/>
                <a:latin typeface="Calibri" pitchFamily="34" charset="0"/>
                <a:cs typeface="Calibri" pitchFamily="34" charset="0"/>
              </a:rPr>
              <a:t>“The more you read, the more you know”</a:t>
            </a:r>
          </a:p>
          <a:p>
            <a:pPr marL="742950" marR="0" lvl="1" indent="-285750" algn="l" defTabSz="914400" rtl="0" eaLnBrk="1" fontAlgn="base" latinLnBrk="0" hangingPunct="1">
              <a:lnSpc>
                <a:spcPct val="100000"/>
              </a:lnSpc>
              <a:spcBef>
                <a:spcPct val="20000"/>
              </a:spcBef>
              <a:spcAft>
                <a:spcPct val="0"/>
              </a:spcAft>
              <a:buClrTx/>
              <a:buSzPct val="75000"/>
              <a:tabLst/>
              <a:defRPr/>
            </a:pPr>
            <a:endParaRPr kumimoji="1" lang="en-US" sz="10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2800" b="1" i="0" u="none" strike="noStrike" kern="0" cap="none" spc="0" normalizeH="0" baseline="0" noProof="0" dirty="0" smtClean="0">
                <a:ln>
                  <a:noFill/>
                </a:ln>
                <a:solidFill>
                  <a:schemeClr val="tx1"/>
                </a:solidFill>
                <a:effectLst/>
                <a:uLnTx/>
                <a:uFillTx/>
                <a:latin typeface="Calibri" pitchFamily="34" charset="0"/>
                <a:cs typeface="Calibri" pitchFamily="34" charset="0"/>
              </a:rPr>
              <a:t>Promote good study habits</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100" b="0" i="0" u="none" strike="noStrike" kern="0" cap="none" spc="0" normalizeH="0" baseline="0" noProof="0" dirty="0" smtClean="0">
                <a:ln>
                  <a:noFill/>
                </a:ln>
                <a:solidFill>
                  <a:schemeClr val="tx1"/>
                </a:solidFill>
                <a:effectLst/>
                <a:uLnTx/>
                <a:uFillTx/>
                <a:latin typeface="Calibri" pitchFamily="34" charset="0"/>
                <a:cs typeface="Calibri" pitchFamily="34" charset="0"/>
              </a:rPr>
              <a:t>Turn off the TV</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100" b="0" i="0" u="none" strike="noStrike" kern="0" cap="none" spc="0" normalizeH="0" baseline="0" noProof="0" dirty="0" smtClean="0">
                <a:ln>
                  <a:noFill/>
                </a:ln>
                <a:solidFill>
                  <a:schemeClr val="tx1"/>
                </a:solidFill>
                <a:effectLst/>
                <a:uLnTx/>
                <a:uFillTx/>
                <a:latin typeface="Calibri" pitchFamily="34" charset="0"/>
                <a:cs typeface="Calibri" pitchFamily="34" charset="0"/>
              </a:rPr>
              <a:t>Set aside a homework time and a quiet study space</a:t>
            </a:r>
          </a:p>
          <a:p>
            <a:pPr marL="742950" marR="0" lvl="1" indent="-285750" algn="l" defTabSz="914400" rtl="0" eaLnBrk="1" fontAlgn="base" latinLnBrk="0" hangingPunct="1">
              <a:lnSpc>
                <a:spcPct val="100000"/>
              </a:lnSpc>
              <a:spcBef>
                <a:spcPct val="20000"/>
              </a:spcBef>
              <a:spcAft>
                <a:spcPct val="0"/>
              </a:spcAft>
              <a:buClrTx/>
              <a:buSzPct val="75000"/>
              <a:tabLst/>
              <a:defRPr/>
            </a:pPr>
            <a:endParaRPr kumimoji="1" lang="en-US" sz="10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2800" b="1" i="0" u="none" strike="noStrike" kern="0" cap="none" spc="0" normalizeH="0" baseline="0" noProof="0" dirty="0" smtClean="0">
                <a:ln>
                  <a:noFill/>
                </a:ln>
                <a:solidFill>
                  <a:schemeClr val="tx1"/>
                </a:solidFill>
                <a:effectLst/>
                <a:uLnTx/>
                <a:uFillTx/>
                <a:latin typeface="Calibri" pitchFamily="34" charset="0"/>
                <a:cs typeface="Calibri" pitchFamily="34" charset="0"/>
              </a:rPr>
              <a:t>Meet with your student’s teachers to learn about his/her performance</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100" b="0" i="0" u="none" strike="noStrike" kern="0" cap="none" spc="0" normalizeH="0" baseline="0" noProof="0" dirty="0" smtClean="0">
                <a:ln>
                  <a:noFill/>
                </a:ln>
                <a:solidFill>
                  <a:schemeClr val="tx1"/>
                </a:solidFill>
                <a:effectLst/>
                <a:uLnTx/>
                <a:uFillTx/>
                <a:latin typeface="Calibri" pitchFamily="34" charset="0"/>
                <a:cs typeface="Calibri" pitchFamily="34" charset="0"/>
              </a:rPr>
              <a:t>Tell the teachers that you have high expectations for your student</a:t>
            </a: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2800" b="0" i="0" u="none" strike="noStrike" kern="0" cap="none" spc="0" normalizeH="0" baseline="0" noProof="0" dirty="0">
              <a:ln>
                <a:noFill/>
              </a:ln>
              <a:solidFill>
                <a:schemeClr val="tx1"/>
              </a:solidFill>
              <a:effectLst/>
              <a:uLnTx/>
              <a:uFillTx/>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457200" y="1082675"/>
            <a:ext cx="8229600" cy="1143000"/>
          </a:xfrm>
        </p:spPr>
        <p:txBody>
          <a:bodyPr/>
          <a:lstStyle/>
          <a:p>
            <a:r>
              <a:rPr kumimoji="1" lang="en-US" sz="4000" b="1" dirty="0" smtClean="0">
                <a:latin typeface="Calibri" pitchFamily="34" charset="0"/>
                <a:cs typeface="Calibri" pitchFamily="34" charset="0"/>
              </a:rPr>
              <a:t>Start </a:t>
            </a:r>
            <a:r>
              <a:rPr kumimoji="1" lang="en-US" sz="4000" b="1" dirty="0">
                <a:latin typeface="Calibri" pitchFamily="34" charset="0"/>
                <a:cs typeface="Calibri" pitchFamily="34" charset="0"/>
              </a:rPr>
              <a:t>P</a:t>
            </a:r>
            <a:r>
              <a:rPr kumimoji="1" lang="en-US" sz="4000" b="1" dirty="0" smtClean="0">
                <a:latin typeface="Calibri" pitchFamily="34" charset="0"/>
                <a:cs typeface="Calibri" pitchFamily="34" charset="0"/>
              </a:rPr>
              <a:t>reparing </a:t>
            </a:r>
            <a:r>
              <a:rPr kumimoji="1" lang="en-US" sz="4000" b="1" dirty="0">
                <a:latin typeface="Calibri" pitchFamily="34" charset="0"/>
                <a:cs typeface="Calibri" pitchFamily="34" charset="0"/>
              </a:rPr>
              <a:t>now </a:t>
            </a:r>
            <a:r>
              <a:rPr kumimoji="1" lang="en-US" sz="4000" b="1" dirty="0" smtClean="0">
                <a:latin typeface="Calibri" pitchFamily="34" charset="0"/>
                <a:cs typeface="Calibri" pitchFamily="34" charset="0"/>
              </a:rPr>
              <a:t>for College</a:t>
            </a:r>
            <a:br>
              <a:rPr kumimoji="1" lang="en-US" sz="4000" b="1" dirty="0" smtClean="0">
                <a:latin typeface="Calibri" pitchFamily="34" charset="0"/>
                <a:cs typeface="Calibri" pitchFamily="34" charset="0"/>
              </a:rPr>
            </a:br>
            <a:r>
              <a:rPr kumimoji="1" lang="en-US" sz="2800" b="1" i="1" dirty="0" smtClean="0">
                <a:latin typeface="Calibri" pitchFamily="34" charset="0"/>
                <a:cs typeface="Calibri" pitchFamily="34" charset="0"/>
              </a:rPr>
              <a:t>continued…</a:t>
            </a:r>
            <a:endParaRPr kumimoji="1" lang="en-US" sz="2800" b="1" i="1" dirty="0">
              <a:latin typeface="Calibri" pitchFamily="34" charset="0"/>
              <a:cs typeface="Calibri" pitchFamily="34" charset="0"/>
            </a:endParaRPr>
          </a:p>
        </p:txBody>
      </p:sp>
      <p:sp>
        <p:nvSpPr>
          <p:cNvPr id="11" name="Rectangle 3"/>
          <p:cNvSpPr txBox="1">
            <a:spLocks noChangeArrowheads="1"/>
          </p:cNvSpPr>
          <p:nvPr/>
        </p:nvSpPr>
        <p:spPr bwMode="auto">
          <a:xfrm>
            <a:off x="457200" y="2408237"/>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3200" b="1" i="0" u="none" strike="noStrike" kern="0" cap="none" spc="0" normalizeH="0" baseline="0" noProof="0" dirty="0" smtClean="0">
                <a:ln>
                  <a:noFill/>
                </a:ln>
                <a:solidFill>
                  <a:schemeClr val="tx1"/>
                </a:solidFill>
                <a:effectLst/>
                <a:uLnTx/>
                <a:uFillTx/>
                <a:latin typeface="Calibri" pitchFamily="34" charset="0"/>
                <a:cs typeface="Calibri" pitchFamily="34" charset="0"/>
              </a:rPr>
              <a:t>Learn the college-preparatory course requirements</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100" b="0" i="0" u="none" strike="noStrike" kern="0" cap="none" spc="0" normalizeH="0" baseline="0" noProof="0" dirty="0" smtClean="0">
                <a:ln>
                  <a:noFill/>
                </a:ln>
                <a:solidFill>
                  <a:schemeClr val="tx1"/>
                </a:solidFill>
                <a:effectLst/>
                <a:uLnTx/>
                <a:uFillTx/>
                <a:latin typeface="Calibri" pitchFamily="34" charset="0"/>
                <a:cs typeface="Calibri" pitchFamily="34" charset="0"/>
              </a:rPr>
              <a:t>Push to get into these courses in high school</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100" b="0" i="0" u="none" strike="noStrike" kern="0" cap="none" spc="0" normalizeH="0" baseline="0" noProof="0" dirty="0" smtClean="0">
                <a:ln>
                  <a:noFill/>
                </a:ln>
                <a:solidFill>
                  <a:schemeClr val="tx1"/>
                </a:solidFill>
                <a:effectLst/>
                <a:uLnTx/>
                <a:uFillTx/>
                <a:latin typeface="Calibri" pitchFamily="34" charset="0"/>
                <a:cs typeface="Calibri" pitchFamily="34" charset="0"/>
              </a:rPr>
              <a:t>Push to get into honors and AP courses in high school, if available</a:t>
            </a:r>
          </a:p>
          <a:p>
            <a:pPr marL="742950" marR="0" lvl="1" indent="-285750" algn="l" defTabSz="914400" rtl="0" eaLnBrk="1" fontAlgn="base" latinLnBrk="0" hangingPunct="1">
              <a:lnSpc>
                <a:spcPct val="100000"/>
              </a:lnSpc>
              <a:spcBef>
                <a:spcPct val="20000"/>
              </a:spcBef>
              <a:spcAft>
                <a:spcPct val="0"/>
              </a:spcAft>
              <a:buClrTx/>
              <a:buSzPct val="75000"/>
              <a:tabLst/>
              <a:defRPr/>
            </a:pPr>
            <a:endParaRPr kumimoji="1" lang="en-US" sz="10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3200" b="1" i="0" u="none" strike="noStrike" kern="0" cap="none" spc="0" normalizeH="0" baseline="0" noProof="0" dirty="0" smtClean="0">
                <a:ln>
                  <a:noFill/>
                </a:ln>
                <a:solidFill>
                  <a:schemeClr val="tx1"/>
                </a:solidFill>
                <a:effectLst/>
                <a:uLnTx/>
                <a:uFillTx/>
                <a:latin typeface="Calibri" pitchFamily="34" charset="0"/>
                <a:cs typeface="Calibri" pitchFamily="34" charset="0"/>
              </a:rPr>
              <a:t>What you do outside of class matters</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100" b="0" i="0" u="none" strike="noStrike" kern="0" cap="none" spc="0" normalizeH="0" baseline="0" noProof="0" dirty="0" smtClean="0">
                <a:ln>
                  <a:noFill/>
                </a:ln>
                <a:solidFill>
                  <a:schemeClr val="tx1"/>
                </a:solidFill>
                <a:effectLst/>
                <a:uLnTx/>
                <a:uFillTx/>
                <a:latin typeface="Calibri" pitchFamily="34" charset="0"/>
                <a:cs typeface="Calibri" pitchFamily="34" charset="0"/>
              </a:rPr>
              <a:t>Sports, Clubs, Work, Church, Honor Societies, and various groups</a:t>
            </a:r>
          </a:p>
          <a:p>
            <a:pPr marL="742950" marR="0" lvl="1" indent="-285750" algn="l" defTabSz="914400" rtl="0" eaLnBrk="1" fontAlgn="base" latinLnBrk="0" hangingPunct="1">
              <a:lnSpc>
                <a:spcPct val="100000"/>
              </a:lnSpc>
              <a:spcBef>
                <a:spcPct val="20000"/>
              </a:spcBef>
              <a:spcAft>
                <a:spcPct val="0"/>
              </a:spcAft>
              <a:buClrTx/>
              <a:buSzPct val="75000"/>
              <a:tabLst/>
              <a:defRPr/>
            </a:pPr>
            <a:endParaRPr kumimoji="1" lang="en-US" sz="10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3200" b="1" i="0" u="none" strike="noStrike" kern="0" cap="none" spc="0" normalizeH="0" baseline="0" noProof="0" dirty="0" smtClean="0">
                <a:ln>
                  <a:noFill/>
                </a:ln>
                <a:solidFill>
                  <a:schemeClr val="tx1"/>
                </a:solidFill>
                <a:effectLst/>
                <a:uLnTx/>
                <a:uFillTx/>
                <a:latin typeface="Calibri" pitchFamily="34" charset="0"/>
                <a:cs typeface="Calibri" pitchFamily="34" charset="0"/>
              </a:rPr>
              <a:t>Take the PSAT by the 9th or 10th grade</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100" b="0" i="0" u="none" strike="noStrike" kern="0" cap="none" spc="0" normalizeH="0" baseline="0" noProof="0" dirty="0" smtClean="0">
                <a:ln>
                  <a:noFill/>
                </a:ln>
                <a:solidFill>
                  <a:schemeClr val="tx1"/>
                </a:solidFill>
                <a:effectLst/>
                <a:uLnTx/>
                <a:uFillTx/>
                <a:latin typeface="Calibri" pitchFamily="34" charset="0"/>
                <a:cs typeface="Calibri" pitchFamily="34" charset="0"/>
              </a:rPr>
              <a:t>It’s good practice for the SAT!</a:t>
            </a: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2800" b="0" i="0" u="none" strike="noStrike" kern="0" cap="none" spc="0" normalizeH="0" baseline="0" noProof="0" dirty="0">
              <a:ln>
                <a:noFill/>
              </a:ln>
              <a:solidFill>
                <a:schemeClr val="tx1"/>
              </a:solidFill>
              <a:effectLst/>
              <a:uLnTx/>
              <a:uFillTx/>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bwMode="auto">
          <a:xfrm>
            <a:off x="457200" y="2484437"/>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0000"/>
              </a:lnSpc>
              <a:spcBef>
                <a:spcPct val="20000"/>
              </a:spcBef>
              <a:spcAft>
                <a:spcPct val="0"/>
              </a:spcAft>
              <a:buClrTx/>
              <a:buSzTx/>
              <a:buFontTx/>
              <a:buBlip>
                <a:blip r:embed="rId2"/>
              </a:buBlip>
              <a:tabLst/>
              <a:defRPr/>
            </a:pPr>
            <a:r>
              <a:rPr kumimoji="1" lang="en-US" sz="3600" b="1" i="0" u="none" strike="noStrike" kern="0" cap="none" spc="0" normalizeH="0" baseline="0" noProof="0" dirty="0" smtClean="0">
                <a:ln>
                  <a:noFill/>
                </a:ln>
                <a:solidFill>
                  <a:schemeClr val="tx1"/>
                </a:solidFill>
                <a:effectLst/>
                <a:uLnTx/>
                <a:uFillTx/>
                <a:latin typeface="Calibri" pitchFamily="34" charset="0"/>
                <a:cs typeface="Calibri" pitchFamily="34" charset="0"/>
              </a:rPr>
              <a:t>Visit college campuses!</a:t>
            </a:r>
          </a:p>
          <a:p>
            <a:pPr marL="742950" marR="0" lvl="1" indent="-285750" algn="l" defTabSz="914400" rtl="0" eaLnBrk="1" fontAlgn="base" latinLnBrk="0" hangingPunct="1">
              <a:lnSpc>
                <a:spcPct val="110000"/>
              </a:lnSpc>
              <a:spcBef>
                <a:spcPct val="20000"/>
              </a:spcBef>
              <a:spcAft>
                <a:spcPct val="0"/>
              </a:spcAft>
              <a:buClrTx/>
              <a:buSzPct val="75000"/>
              <a:buFontTx/>
              <a:buBlip>
                <a:blip r:embed="rId3"/>
              </a:buBlip>
              <a:tabLst/>
              <a:defRPr/>
            </a:pPr>
            <a:r>
              <a:rPr kumimoji="1" lang="en-US" sz="2800" b="0" i="0" u="none" strike="noStrike" kern="0" cap="none" spc="0" normalizeH="0" baseline="0" noProof="0" dirty="0" smtClean="0">
                <a:ln>
                  <a:noFill/>
                </a:ln>
                <a:solidFill>
                  <a:schemeClr val="tx1"/>
                </a:solidFill>
                <a:effectLst/>
                <a:uLnTx/>
                <a:uFillTx/>
                <a:latin typeface="Calibri" pitchFamily="34" charset="0"/>
                <a:cs typeface="Calibri" pitchFamily="34" charset="0"/>
              </a:rPr>
              <a:t>Find colleges in your area and schedule a tour</a:t>
            </a:r>
            <a:endParaRPr kumimoji="1" lang="en-US" sz="32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742950" marR="0" lvl="1" indent="-285750" algn="l" defTabSz="914400" rtl="0" eaLnBrk="1" fontAlgn="base" latinLnBrk="0" hangingPunct="1">
              <a:lnSpc>
                <a:spcPct val="110000"/>
              </a:lnSpc>
              <a:spcBef>
                <a:spcPct val="20000"/>
              </a:spcBef>
              <a:spcAft>
                <a:spcPct val="0"/>
              </a:spcAft>
              <a:buClrTx/>
              <a:buSzPct val="75000"/>
              <a:buFontTx/>
              <a:buBlip>
                <a:blip r:embed="rId3"/>
              </a:buBlip>
              <a:tabLst/>
              <a:defRPr/>
            </a:pPr>
            <a:r>
              <a:rPr kumimoji="1" lang="en-US" sz="2800" b="0" i="0" u="none" strike="noStrike" kern="0" cap="none" spc="0" normalizeH="0" baseline="0" noProof="0" dirty="0" smtClean="0">
                <a:ln>
                  <a:noFill/>
                </a:ln>
                <a:solidFill>
                  <a:schemeClr val="tx1"/>
                </a:solidFill>
                <a:effectLst/>
                <a:uLnTx/>
                <a:uFillTx/>
                <a:latin typeface="Calibri" pitchFamily="34" charset="0"/>
                <a:cs typeface="Calibri" pitchFamily="34" charset="0"/>
              </a:rPr>
              <a:t>Make a college visit part of your vacation</a:t>
            </a:r>
          </a:p>
          <a:p>
            <a:pPr marL="742950" marR="0" lvl="1" indent="-285750" algn="l" defTabSz="914400" rtl="0" eaLnBrk="1" fontAlgn="base" latinLnBrk="0" hangingPunct="1">
              <a:lnSpc>
                <a:spcPct val="110000"/>
              </a:lnSpc>
              <a:spcBef>
                <a:spcPct val="20000"/>
              </a:spcBef>
              <a:spcAft>
                <a:spcPct val="0"/>
              </a:spcAft>
              <a:buClrTx/>
              <a:buSzPct val="75000"/>
              <a:buFontTx/>
              <a:buBlip>
                <a:blip r:embed="rId3"/>
              </a:buBlip>
              <a:tabLst/>
              <a:defRPr/>
            </a:pPr>
            <a:r>
              <a:rPr kumimoji="1" lang="en-US" sz="2800" b="0" i="0" u="none" strike="noStrike" kern="0" cap="none" spc="0" normalizeH="0" baseline="0" noProof="0" dirty="0" smtClean="0">
                <a:ln>
                  <a:noFill/>
                </a:ln>
                <a:solidFill>
                  <a:schemeClr val="tx1"/>
                </a:solidFill>
                <a:effectLst/>
                <a:uLnTx/>
                <a:uFillTx/>
                <a:latin typeface="Calibri" pitchFamily="34" charset="0"/>
                <a:cs typeface="Calibri" pitchFamily="34" charset="0"/>
              </a:rPr>
              <a:t>Ask a school counselor if the school is planning a field trip to a college</a:t>
            </a:r>
          </a:p>
          <a:p>
            <a:pPr marL="742950" marR="0" lvl="1" indent="-285750" algn="l" defTabSz="914400" rtl="0" eaLnBrk="1" fontAlgn="base" latinLnBrk="0" hangingPunct="1">
              <a:lnSpc>
                <a:spcPct val="110000"/>
              </a:lnSpc>
              <a:spcBef>
                <a:spcPct val="20000"/>
              </a:spcBef>
              <a:spcAft>
                <a:spcPct val="0"/>
              </a:spcAft>
              <a:buClrTx/>
              <a:buSzPct val="75000"/>
              <a:buFontTx/>
              <a:buBlip>
                <a:blip r:embed="rId3"/>
              </a:buBlip>
              <a:tabLst/>
              <a:defRPr/>
            </a:pPr>
            <a:r>
              <a:rPr kumimoji="1" lang="en-US" sz="2800" b="0" i="0" u="none" strike="noStrike" kern="0" cap="none" spc="0" normalizeH="0" baseline="0" noProof="0" dirty="0" smtClean="0">
                <a:ln>
                  <a:noFill/>
                </a:ln>
                <a:solidFill>
                  <a:schemeClr val="tx1"/>
                </a:solidFill>
                <a:effectLst/>
                <a:uLnTx/>
                <a:uFillTx/>
                <a:latin typeface="Calibri" pitchFamily="34" charset="0"/>
                <a:cs typeface="Calibri" pitchFamily="34" charset="0"/>
              </a:rPr>
              <a:t>Check out college websites, many have virtual tours</a:t>
            </a:r>
            <a:endParaRPr kumimoji="0" lang="en-US" sz="32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3200" b="0" i="0" u="none" strike="noStrike" kern="0" cap="none" spc="0" normalizeH="0" baseline="0" noProof="0" dirty="0">
              <a:ln>
                <a:noFill/>
              </a:ln>
              <a:solidFill>
                <a:schemeClr val="tx1"/>
              </a:solidFill>
              <a:effectLst/>
              <a:uLnTx/>
              <a:uFillTx/>
              <a:latin typeface="Calibri" pitchFamily="34" charset="0"/>
              <a:cs typeface="Calibri" pitchFamily="34" charset="0"/>
            </a:endParaRPr>
          </a:p>
        </p:txBody>
      </p:sp>
      <p:sp>
        <p:nvSpPr>
          <p:cNvPr id="5" name="Rectangle 2"/>
          <p:cNvSpPr>
            <a:spLocks noGrp="1" noChangeArrowheads="1"/>
          </p:cNvSpPr>
          <p:nvPr>
            <p:ph type="title"/>
          </p:nvPr>
        </p:nvSpPr>
        <p:spPr>
          <a:xfrm>
            <a:off x="246063" y="990600"/>
            <a:ext cx="7772400" cy="1143000"/>
          </a:xfrm>
        </p:spPr>
        <p:txBody>
          <a:bodyPr/>
          <a:lstStyle/>
          <a:p>
            <a:r>
              <a:rPr kumimoji="1" lang="en-US" sz="4000" b="1" dirty="0" smtClean="0">
                <a:latin typeface="Calibri" pitchFamily="34" charset="0"/>
                <a:cs typeface="Calibri" pitchFamily="34" charset="0"/>
              </a:rPr>
              <a:t>Start </a:t>
            </a:r>
            <a:r>
              <a:rPr kumimoji="1" lang="en-US" sz="4000" b="1" dirty="0">
                <a:latin typeface="Calibri" pitchFamily="34" charset="0"/>
                <a:cs typeface="Calibri" pitchFamily="34" charset="0"/>
              </a:rPr>
              <a:t>P</a:t>
            </a:r>
            <a:r>
              <a:rPr kumimoji="1" lang="en-US" sz="4000" b="1" dirty="0" smtClean="0">
                <a:latin typeface="Calibri" pitchFamily="34" charset="0"/>
                <a:cs typeface="Calibri" pitchFamily="34" charset="0"/>
              </a:rPr>
              <a:t>reparing </a:t>
            </a:r>
            <a:r>
              <a:rPr kumimoji="1" lang="en-US" sz="4000" b="1" dirty="0">
                <a:latin typeface="Calibri" pitchFamily="34" charset="0"/>
                <a:cs typeface="Calibri" pitchFamily="34" charset="0"/>
              </a:rPr>
              <a:t>now </a:t>
            </a:r>
            <a:r>
              <a:rPr kumimoji="1" lang="en-US" sz="4000" b="1" dirty="0" smtClean="0">
                <a:latin typeface="Calibri" pitchFamily="34" charset="0"/>
                <a:cs typeface="Calibri" pitchFamily="34" charset="0"/>
              </a:rPr>
              <a:t>for College</a:t>
            </a:r>
            <a:br>
              <a:rPr kumimoji="1" lang="en-US" sz="4000" b="1" dirty="0" smtClean="0">
                <a:latin typeface="Calibri" pitchFamily="34" charset="0"/>
                <a:cs typeface="Calibri" pitchFamily="34" charset="0"/>
              </a:rPr>
            </a:br>
            <a:r>
              <a:rPr kumimoji="1" lang="en-US" sz="2800" b="1" i="1" dirty="0" smtClean="0">
                <a:latin typeface="Calibri" pitchFamily="34" charset="0"/>
                <a:cs typeface="Calibri" pitchFamily="34" charset="0"/>
              </a:rPr>
              <a:t>continued…</a:t>
            </a:r>
            <a:endParaRPr kumimoji="1" lang="en-US" sz="2800" b="1" i="1"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457200" y="1158875"/>
            <a:ext cx="8229600" cy="1143000"/>
          </a:xfrm>
        </p:spPr>
        <p:txBody>
          <a:bodyPr/>
          <a:lstStyle/>
          <a:p>
            <a:r>
              <a:rPr lang="en-US" sz="4000" b="1" dirty="0">
                <a:latin typeface="Calibri" pitchFamily="34" charset="0"/>
                <a:cs typeface="Calibri" pitchFamily="34" charset="0"/>
              </a:rPr>
              <a:t>Factors to consider when choosing a </a:t>
            </a:r>
            <a:r>
              <a:rPr lang="en-US" sz="4000" b="1" dirty="0" smtClean="0">
                <a:latin typeface="Calibri" pitchFamily="34" charset="0"/>
                <a:cs typeface="Calibri" pitchFamily="34" charset="0"/>
              </a:rPr>
              <a:t>college</a:t>
            </a:r>
            <a:endParaRPr lang="en-US" sz="4000" b="1" dirty="0">
              <a:latin typeface="Calibri" pitchFamily="34" charset="0"/>
              <a:cs typeface="Calibri" pitchFamily="34" charset="0"/>
            </a:endParaRPr>
          </a:p>
        </p:txBody>
      </p:sp>
      <p:sp>
        <p:nvSpPr>
          <p:cNvPr id="11" name="Rectangle 3"/>
          <p:cNvSpPr txBox="1">
            <a:spLocks noChangeArrowheads="1"/>
          </p:cNvSpPr>
          <p:nvPr/>
        </p:nvSpPr>
        <p:spPr bwMode="auto">
          <a:xfrm>
            <a:off x="457200" y="2332037"/>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Tx/>
              <a:buSzTx/>
              <a:buFontTx/>
              <a:buBlip>
                <a:blip r:embed="rId2"/>
              </a:buBlip>
              <a:tabLst/>
              <a:defRPr/>
            </a:pPr>
            <a:r>
              <a:rPr kumimoji="0" lang="en-US" sz="3200" b="0" i="0" u="none" strike="noStrike" kern="0" cap="none" spc="0" normalizeH="0" baseline="0" noProof="0" dirty="0" smtClean="0">
                <a:ln>
                  <a:noFill/>
                </a:ln>
                <a:solidFill>
                  <a:srgbClr val="009900"/>
                </a:solidFill>
                <a:effectLst/>
                <a:uLnTx/>
                <a:uFillTx/>
                <a:latin typeface="Calibri" pitchFamily="34" charset="0"/>
                <a:cs typeface="Calibri" pitchFamily="34" charset="0"/>
              </a:rPr>
              <a:t>Size: </a:t>
            </a:r>
            <a:r>
              <a:rPr kumimoji="0" lang="en-US"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What is the total student population? How big are the typical freshman classes?</a:t>
            </a:r>
            <a:endParaRPr kumimoji="0" lang="en-US" sz="32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marR="0" lvl="0" indent="-342900" algn="l" defTabSz="914400" rtl="0" eaLnBrk="1" fontAlgn="base" latinLnBrk="0" hangingPunct="1">
              <a:lnSpc>
                <a:spcPct val="80000"/>
              </a:lnSpc>
              <a:spcBef>
                <a:spcPct val="20000"/>
              </a:spcBef>
              <a:spcAft>
                <a:spcPct val="0"/>
              </a:spcAft>
              <a:buClrTx/>
              <a:buSzTx/>
              <a:buFontTx/>
              <a:buBlip>
                <a:blip r:embed="rId2"/>
              </a:buBlip>
              <a:tabLst/>
              <a:defRPr/>
            </a:pPr>
            <a:r>
              <a:rPr kumimoji="0" lang="en-US" sz="3200" b="0" i="0" u="none" strike="noStrike" kern="0" cap="none" spc="0" normalizeH="0" baseline="0" noProof="0" dirty="0" smtClean="0">
                <a:ln>
                  <a:noFill/>
                </a:ln>
                <a:solidFill>
                  <a:srgbClr val="009900"/>
                </a:solidFill>
                <a:effectLst/>
                <a:uLnTx/>
                <a:uFillTx/>
                <a:latin typeface="Calibri" pitchFamily="34" charset="0"/>
                <a:cs typeface="Calibri" pitchFamily="34" charset="0"/>
              </a:rPr>
              <a:t>Location:</a:t>
            </a:r>
            <a:r>
              <a:rPr kumimoji="0" lang="en-US" sz="2000" b="0" i="0" u="none" strike="noStrike" kern="0" cap="none" spc="0" normalizeH="0" baseline="0" noProof="0" dirty="0" smtClean="0">
                <a:ln>
                  <a:noFill/>
                </a:ln>
                <a:solidFill>
                  <a:srgbClr val="009900"/>
                </a:solidFill>
                <a:effectLst/>
                <a:uLnTx/>
                <a:uFillTx/>
                <a:latin typeface="Calibri" pitchFamily="34" charset="0"/>
                <a:cs typeface="Calibri" pitchFamily="34" charset="0"/>
              </a:rPr>
              <a:t> </a:t>
            </a:r>
            <a:r>
              <a:rPr kumimoji="0" lang="en-US"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How far is the college from home?  Is it in a rural, urban, suburban</a:t>
            </a:r>
            <a:r>
              <a:rPr kumimoji="0" lang="en-US" sz="2000" b="0" i="0" u="none" strike="noStrike" kern="0" cap="none" spc="0" normalizeH="0" noProof="0" dirty="0" smtClean="0">
                <a:ln>
                  <a:noFill/>
                </a:ln>
                <a:solidFill>
                  <a:schemeClr val="tx1"/>
                </a:solidFill>
                <a:effectLst/>
                <a:uLnTx/>
                <a:uFillTx/>
                <a:latin typeface="Calibri" pitchFamily="34" charset="0"/>
                <a:cs typeface="Calibri" pitchFamily="34" charset="0"/>
              </a:rPr>
              <a:t> </a:t>
            </a:r>
            <a:r>
              <a:rPr kumimoji="0" lang="en-US"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setting?  What is the area surrounding the campus like?</a:t>
            </a:r>
          </a:p>
          <a:p>
            <a:pPr marL="342900" marR="0" lvl="0" indent="-342900" algn="l" defTabSz="914400" rtl="0" eaLnBrk="1" fontAlgn="base" latinLnBrk="0" hangingPunct="1">
              <a:lnSpc>
                <a:spcPct val="80000"/>
              </a:lnSpc>
              <a:spcBef>
                <a:spcPct val="20000"/>
              </a:spcBef>
              <a:spcAft>
                <a:spcPct val="0"/>
              </a:spcAft>
              <a:buClrTx/>
              <a:buSzTx/>
              <a:buFontTx/>
              <a:buBlip>
                <a:blip r:embed="rId2"/>
              </a:buBlip>
              <a:tabLst/>
              <a:defRPr/>
            </a:pPr>
            <a:r>
              <a:rPr kumimoji="0" lang="en-US" sz="3200" b="0" i="0" u="none" strike="noStrike" kern="0" cap="none" spc="0" normalizeH="0" baseline="0" noProof="0" dirty="0" smtClean="0">
                <a:ln>
                  <a:noFill/>
                </a:ln>
                <a:solidFill>
                  <a:srgbClr val="009900"/>
                </a:solidFill>
                <a:effectLst/>
                <a:uLnTx/>
                <a:uFillTx/>
                <a:latin typeface="Calibri" pitchFamily="34" charset="0"/>
                <a:cs typeface="Calibri" pitchFamily="34" charset="0"/>
              </a:rPr>
              <a:t>People:</a:t>
            </a:r>
            <a:r>
              <a:rPr kumimoji="0" lang="en-US" sz="2000" b="0" i="0" u="none" strike="noStrike" kern="0" cap="none" spc="0" normalizeH="0" baseline="0" noProof="0" dirty="0" smtClean="0">
                <a:ln>
                  <a:noFill/>
                </a:ln>
                <a:solidFill>
                  <a:srgbClr val="009900"/>
                </a:solidFill>
                <a:effectLst/>
                <a:uLnTx/>
                <a:uFillTx/>
                <a:latin typeface="Calibri" pitchFamily="34" charset="0"/>
                <a:cs typeface="Calibri" pitchFamily="34" charset="0"/>
              </a:rPr>
              <a:t> </a:t>
            </a:r>
            <a:r>
              <a:rPr kumimoji="0" lang="en-US"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Who are the students and where do they come from?  </a:t>
            </a:r>
          </a:p>
          <a:p>
            <a:pPr marL="342900" marR="0" lvl="0" indent="-342900" algn="l" defTabSz="914400" rtl="0" eaLnBrk="1" fontAlgn="base" latinLnBrk="0" hangingPunct="1">
              <a:lnSpc>
                <a:spcPct val="80000"/>
              </a:lnSpc>
              <a:spcBef>
                <a:spcPct val="20000"/>
              </a:spcBef>
              <a:spcAft>
                <a:spcPct val="0"/>
              </a:spcAft>
              <a:buClrTx/>
              <a:buSzTx/>
              <a:buFontTx/>
              <a:buBlip>
                <a:blip r:embed="rId2"/>
              </a:buBlip>
              <a:tabLst/>
              <a:defRPr/>
            </a:pPr>
            <a:r>
              <a:rPr kumimoji="0" lang="en-US" sz="3200" b="0" i="0" u="none" strike="noStrike" kern="0" cap="none" spc="0" normalizeH="0" baseline="0" noProof="0" dirty="0" smtClean="0">
                <a:ln>
                  <a:noFill/>
                </a:ln>
                <a:solidFill>
                  <a:srgbClr val="009900"/>
                </a:solidFill>
                <a:effectLst/>
                <a:uLnTx/>
                <a:uFillTx/>
                <a:latin typeface="Calibri" pitchFamily="34" charset="0"/>
                <a:cs typeface="Calibri" pitchFamily="34" charset="0"/>
              </a:rPr>
              <a:t>Academics</a:t>
            </a:r>
            <a:r>
              <a:rPr lang="en-US" sz="3200" kern="0" dirty="0" smtClean="0">
                <a:solidFill>
                  <a:srgbClr val="009900"/>
                </a:solidFill>
                <a:latin typeface="Calibri" pitchFamily="34" charset="0"/>
                <a:cs typeface="Calibri" pitchFamily="34" charset="0"/>
              </a:rPr>
              <a:t>:</a:t>
            </a:r>
            <a:r>
              <a:rPr kumimoji="0" lang="en-US" sz="2400" b="0" i="0" u="none" strike="noStrike" kern="0" cap="none" spc="0" normalizeH="0" baseline="0" noProof="0" dirty="0" smtClean="0">
                <a:ln>
                  <a:noFill/>
                </a:ln>
                <a:solidFill>
                  <a:srgbClr val="009900"/>
                </a:solidFill>
                <a:effectLst/>
                <a:uLnTx/>
                <a:uFillTx/>
                <a:latin typeface="Calibri" pitchFamily="34" charset="0"/>
                <a:cs typeface="Calibri" pitchFamily="34" charset="0"/>
              </a:rPr>
              <a:t> </a:t>
            </a:r>
            <a:r>
              <a:rPr kumimoji="0" lang="en-US"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What majors are available? Who teaches the courses?  What is the academic reputation of the college?</a:t>
            </a:r>
          </a:p>
          <a:p>
            <a:pPr marL="342900" marR="0" lvl="0" indent="-342900" algn="l" defTabSz="914400" rtl="0" eaLnBrk="1" fontAlgn="base" latinLnBrk="0" hangingPunct="1">
              <a:lnSpc>
                <a:spcPct val="80000"/>
              </a:lnSpc>
              <a:spcBef>
                <a:spcPct val="20000"/>
              </a:spcBef>
              <a:spcAft>
                <a:spcPct val="0"/>
              </a:spcAft>
              <a:buClrTx/>
              <a:buSzTx/>
              <a:buFontTx/>
              <a:buBlip>
                <a:blip r:embed="rId2"/>
              </a:buBlip>
              <a:tabLst/>
              <a:defRPr/>
            </a:pPr>
            <a:r>
              <a:rPr kumimoji="0" lang="en-US" sz="3200" b="0" i="0" u="none" strike="noStrike" kern="0" cap="none" spc="0" normalizeH="0" baseline="0" noProof="0" dirty="0" smtClean="0">
                <a:ln>
                  <a:noFill/>
                </a:ln>
                <a:solidFill>
                  <a:srgbClr val="009900"/>
                </a:solidFill>
                <a:effectLst/>
                <a:uLnTx/>
                <a:uFillTx/>
                <a:latin typeface="Calibri" pitchFamily="34" charset="0"/>
                <a:cs typeface="Calibri" pitchFamily="34" charset="0"/>
              </a:rPr>
              <a:t>Social Opportunities: </a:t>
            </a:r>
            <a:r>
              <a:rPr kumimoji="0" lang="en-US"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What clubs and teams are available? Are there fraternities and sororities?  </a:t>
            </a:r>
            <a:r>
              <a:rPr kumimoji="0" lang="en-US" sz="2000" b="1" i="0" u="none" strike="noStrike" kern="0" cap="none" spc="0" normalizeH="0" baseline="0" noProof="0" dirty="0" smtClean="0">
                <a:ln>
                  <a:noFill/>
                </a:ln>
                <a:solidFill>
                  <a:schemeClr val="tx1"/>
                </a:solidFill>
                <a:effectLst/>
                <a:uLnTx/>
                <a:uFillTx/>
                <a:latin typeface="Calibri" pitchFamily="34" charset="0"/>
                <a:cs typeface="Calibri" pitchFamily="34" charset="0"/>
              </a:rPr>
              <a:t>Is there a SHPE Chapter?</a:t>
            </a:r>
          </a:p>
          <a:p>
            <a:pPr marL="342900" marR="0" lvl="0" indent="-342900" algn="l" defTabSz="914400" rtl="0" eaLnBrk="1" fontAlgn="base" latinLnBrk="0" hangingPunct="1">
              <a:lnSpc>
                <a:spcPct val="80000"/>
              </a:lnSpc>
              <a:spcBef>
                <a:spcPct val="20000"/>
              </a:spcBef>
              <a:spcAft>
                <a:spcPct val="0"/>
              </a:spcAft>
              <a:buClrTx/>
              <a:buSzTx/>
              <a:buFontTx/>
              <a:buBlip>
                <a:blip r:embed="rId2"/>
              </a:buBlip>
              <a:tabLst/>
              <a:defRPr/>
            </a:pPr>
            <a:r>
              <a:rPr kumimoji="0" lang="en-US" sz="3200" b="0" i="0" u="none" strike="noStrike" kern="0" cap="none" spc="0" normalizeH="0" baseline="0" noProof="0" dirty="0" smtClean="0">
                <a:ln>
                  <a:noFill/>
                </a:ln>
                <a:solidFill>
                  <a:srgbClr val="009900"/>
                </a:solidFill>
                <a:effectLst/>
                <a:uLnTx/>
                <a:uFillTx/>
                <a:latin typeface="Calibri" pitchFamily="34" charset="0"/>
                <a:cs typeface="Calibri" pitchFamily="34" charset="0"/>
              </a:rPr>
              <a:t>Cost: </a:t>
            </a:r>
            <a:r>
              <a:rPr kumimoji="0" lang="en-US"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What is the total cost of attendance, including tuition, room and board, and books?  What kind of financial aid is available?</a:t>
            </a:r>
            <a:endParaRPr kumimoji="0" lang="en-US" sz="32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marR="0" lvl="0" indent="-342900" algn="l" defTabSz="914400" rtl="0" eaLnBrk="1" fontAlgn="base" latinLnBrk="0" hangingPunct="1">
              <a:lnSpc>
                <a:spcPct val="80000"/>
              </a:lnSpc>
              <a:spcBef>
                <a:spcPct val="20000"/>
              </a:spcBef>
              <a:spcAft>
                <a:spcPct val="0"/>
              </a:spcAft>
              <a:buClrTx/>
              <a:buSzTx/>
              <a:buFontTx/>
              <a:buBlip>
                <a:blip r:embed="rId2"/>
              </a:buBlip>
              <a:tabLst/>
              <a:defRPr/>
            </a:pPr>
            <a:endParaRPr kumimoji="0" lang="en-US" sz="2000" b="0" i="0" u="none" strike="noStrike" kern="0" cap="none" spc="0" normalizeH="0" baseline="0" noProof="0" dirty="0">
              <a:ln>
                <a:noFill/>
              </a:ln>
              <a:solidFill>
                <a:schemeClr val="tx1"/>
              </a:solidFill>
              <a:effectLst/>
              <a:uLnTx/>
              <a:uFillTx/>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57200" y="1082675"/>
            <a:ext cx="8229600" cy="1143000"/>
          </a:xfrm>
        </p:spPr>
        <p:txBody>
          <a:bodyPr/>
          <a:lstStyle/>
          <a:p>
            <a:r>
              <a:rPr lang="en-US" sz="4000" b="1" dirty="0">
                <a:latin typeface="Calibri" pitchFamily="34" charset="0"/>
                <a:cs typeface="Calibri" pitchFamily="34" charset="0"/>
              </a:rPr>
              <a:t>College Search Tools</a:t>
            </a:r>
          </a:p>
        </p:txBody>
      </p:sp>
      <p:sp>
        <p:nvSpPr>
          <p:cNvPr id="13" name="Rectangle 3"/>
          <p:cNvSpPr txBox="1">
            <a:spLocks noChangeArrowheads="1"/>
          </p:cNvSpPr>
          <p:nvPr/>
        </p:nvSpPr>
        <p:spPr bwMode="auto">
          <a:xfrm>
            <a:off x="457200" y="21336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Blip>
                <a:blip r:embed="rId2"/>
              </a:buBlip>
              <a:defRPr/>
            </a:pPr>
            <a:r>
              <a:rPr lang="en-US" sz="2800" b="1" kern="0" dirty="0" smtClean="0">
                <a:latin typeface="Calibri" pitchFamily="34" charset="0"/>
                <a:cs typeface="Calibri" pitchFamily="34" charset="0"/>
              </a:rPr>
              <a:t>ACT   </a:t>
            </a:r>
          </a:p>
          <a:p>
            <a:pPr marL="742950" lvl="1" indent="-285750">
              <a:spcBef>
                <a:spcPct val="20000"/>
              </a:spcBef>
              <a:buSzPct val="75000"/>
              <a:buBlip>
                <a:blip r:embed="rId3"/>
              </a:buBlip>
              <a:defRPr/>
            </a:pPr>
            <a:r>
              <a:rPr lang="en-US" kern="0" dirty="0" smtClean="0">
                <a:latin typeface="Calibri" pitchFamily="34" charset="0"/>
                <a:cs typeface="Calibri" pitchFamily="34" charset="0"/>
              </a:rPr>
              <a:t>www.act.org</a:t>
            </a:r>
          </a:p>
          <a:p>
            <a:pPr marL="342900" lvl="0" indent="-342900">
              <a:spcBef>
                <a:spcPct val="20000"/>
              </a:spcBef>
              <a:defRPr/>
            </a:pPr>
            <a:endParaRPr lang="en-US" sz="1000" b="1" kern="0" dirty="0" smtClean="0">
              <a:latin typeface="Calibri" pitchFamily="34" charset="0"/>
              <a:cs typeface="Calibri" pitchFamily="34" charset="0"/>
            </a:endParaRPr>
          </a:p>
          <a:p>
            <a:pPr marL="342900" lvl="0" indent="-342900">
              <a:spcBef>
                <a:spcPct val="20000"/>
              </a:spcBef>
              <a:buBlip>
                <a:blip r:embed="rId2"/>
              </a:buBlip>
              <a:defRPr/>
            </a:pPr>
            <a:r>
              <a:rPr lang="en-US" sz="2800" b="1" kern="0" dirty="0" err="1" smtClean="0">
                <a:latin typeface="Calibri" pitchFamily="34" charset="0"/>
                <a:cs typeface="Calibri" pitchFamily="34" charset="0"/>
              </a:rPr>
              <a:t>FinAid</a:t>
            </a:r>
            <a:r>
              <a:rPr lang="en-US" sz="2800" b="1" kern="0" dirty="0" smtClean="0">
                <a:latin typeface="Calibri" pitchFamily="34" charset="0"/>
                <a:cs typeface="Calibri" pitchFamily="34" charset="0"/>
              </a:rPr>
              <a:t>: The </a:t>
            </a:r>
            <a:r>
              <a:rPr lang="en-US" sz="2800" b="1" kern="0" dirty="0" err="1" smtClean="0">
                <a:latin typeface="Calibri" pitchFamily="34" charset="0"/>
                <a:cs typeface="Calibri" pitchFamily="34" charset="0"/>
              </a:rPr>
              <a:t>SmartStudent</a:t>
            </a:r>
            <a:r>
              <a:rPr lang="en-US" sz="2800" b="1" kern="0" dirty="0" smtClean="0">
                <a:latin typeface="Calibri" pitchFamily="34" charset="0"/>
                <a:cs typeface="Calibri" pitchFamily="34" charset="0"/>
              </a:rPr>
              <a:t> Guide to Financial Aid</a:t>
            </a:r>
          </a:p>
          <a:p>
            <a:pPr marL="742950" lvl="1" indent="-285750">
              <a:spcBef>
                <a:spcPct val="20000"/>
              </a:spcBef>
              <a:buSzPct val="75000"/>
              <a:buBlip>
                <a:blip r:embed="rId3"/>
              </a:buBlip>
              <a:defRPr/>
            </a:pPr>
            <a:r>
              <a:rPr lang="en-US" kern="0" dirty="0" smtClean="0">
                <a:latin typeface="Calibri" pitchFamily="34" charset="0"/>
                <a:cs typeface="Calibri" pitchFamily="34" charset="0"/>
              </a:rPr>
              <a:t>www.finaid.org</a:t>
            </a:r>
            <a:endParaRPr lang="en-US" sz="2800" b="1" kern="0" dirty="0" smtClean="0">
              <a:latin typeface="Calibri" pitchFamily="34" charset="0"/>
              <a:cs typeface="Calibri" pitchFamily="34" charset="0"/>
            </a:endParaRPr>
          </a:p>
          <a:p>
            <a:pPr marL="342900" lvl="0" indent="-342900">
              <a:spcBef>
                <a:spcPct val="20000"/>
              </a:spcBef>
              <a:defRPr/>
            </a:pPr>
            <a:endParaRPr lang="en-US" sz="1000" b="1" kern="0" dirty="0" smtClean="0">
              <a:latin typeface="Calibri" pitchFamily="34" charset="0"/>
              <a:cs typeface="Calibri" pitchFamily="34" charset="0"/>
            </a:endParaRPr>
          </a:p>
          <a:p>
            <a:pPr marL="342900" lvl="0" indent="-342900">
              <a:spcBef>
                <a:spcPct val="20000"/>
              </a:spcBef>
              <a:buBlip>
                <a:blip r:embed="rId2"/>
              </a:buBlip>
              <a:defRPr/>
            </a:pPr>
            <a:r>
              <a:rPr lang="en-US" sz="2800" b="1" kern="0" dirty="0" smtClean="0">
                <a:latin typeface="Calibri" pitchFamily="34" charset="0"/>
                <a:cs typeface="Calibri" pitchFamily="34" charset="0"/>
              </a:rPr>
              <a:t>Peterson’s Guide to College</a:t>
            </a:r>
          </a:p>
          <a:p>
            <a:pPr marL="742950" lvl="1" indent="-285750">
              <a:spcBef>
                <a:spcPct val="20000"/>
              </a:spcBef>
              <a:buSzPct val="75000"/>
              <a:buBlip>
                <a:blip r:embed="rId3"/>
              </a:buBlip>
              <a:defRPr/>
            </a:pPr>
            <a:r>
              <a:rPr lang="en-US" kern="0" dirty="0" smtClean="0">
                <a:latin typeface="Calibri" pitchFamily="34" charset="0"/>
                <a:cs typeface="Calibri" pitchFamily="34" charset="0"/>
              </a:rPr>
              <a:t>www.petersons.com</a:t>
            </a: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1000" b="1"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1" i="0" u="none" strike="noStrike" kern="0" cap="none" spc="0" normalizeH="0" baseline="0" noProof="0" dirty="0" smtClean="0">
                <a:ln>
                  <a:noFill/>
                </a:ln>
                <a:solidFill>
                  <a:schemeClr val="tx1"/>
                </a:solidFill>
                <a:effectLst/>
                <a:uLnTx/>
                <a:uFillTx/>
                <a:latin typeface="Calibri" pitchFamily="34" charset="0"/>
                <a:cs typeface="Calibri" pitchFamily="34" charset="0"/>
              </a:rPr>
              <a:t>The College Board</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cs typeface="Calibri" pitchFamily="34" charset="0"/>
              </a:rPr>
              <a:t>www.collegeboard.com</a:t>
            </a: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2800" b="0" i="0" u="none" strike="noStrike" kern="0" cap="none" spc="0" normalizeH="0" baseline="0" noProof="0" dirty="0">
              <a:ln>
                <a:noFill/>
              </a:ln>
              <a:solidFill>
                <a:schemeClr val="tx1"/>
              </a:solidFill>
              <a:effectLst/>
              <a:uLnTx/>
              <a:uFillTx/>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457200" y="930275"/>
            <a:ext cx="8229600" cy="1143000"/>
          </a:xfrm>
        </p:spPr>
        <p:txBody>
          <a:bodyPr/>
          <a:lstStyle/>
          <a:p>
            <a:r>
              <a:rPr lang="en-US" sz="4000" b="1" dirty="0">
                <a:latin typeface="Calibri" pitchFamily="34" charset="0"/>
                <a:cs typeface="Calibri" pitchFamily="34" charset="0"/>
              </a:rPr>
              <a:t>Workshop Goals</a:t>
            </a:r>
          </a:p>
        </p:txBody>
      </p:sp>
      <p:sp>
        <p:nvSpPr>
          <p:cNvPr id="14" name="Rectangle 3"/>
          <p:cNvSpPr txBox="1">
            <a:spLocks noChangeArrowheads="1"/>
          </p:cNvSpPr>
          <p:nvPr/>
        </p:nvSpPr>
        <p:spPr bwMode="auto">
          <a:xfrm>
            <a:off x="457200" y="19050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3200" b="0" i="0" u="none" strike="noStrike" kern="0" cap="none" spc="0" normalizeH="0" baseline="0" noProof="0" dirty="0" smtClean="0">
              <a:ln>
                <a:noFill/>
              </a:ln>
              <a:solidFill>
                <a:schemeClr val="tx1"/>
              </a:solidFill>
              <a:effectLst/>
              <a:uLnTx/>
              <a:uFillTx/>
              <a:latin typeface="Arial Black" pitchFamily="34"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Understand the benefits of a college education</a:t>
            </a: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Learn the pathways to college</a:t>
            </a: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Learn how to prepare for college</a:t>
            </a:r>
            <a:r>
              <a:rPr kumimoji="0" lang="en-US" sz="3200" b="0" i="0" u="none" strike="noStrike" kern="0" cap="none" spc="0" normalizeH="0" noProof="0" dirty="0" smtClean="0">
                <a:ln>
                  <a:noFill/>
                </a:ln>
                <a:solidFill>
                  <a:schemeClr val="tx1"/>
                </a:solidFill>
                <a:effectLst/>
                <a:uLnTx/>
                <a:uFillTx/>
                <a:latin typeface="+mn-lt"/>
                <a:ea typeface="+mn-ea"/>
                <a:cs typeface="+mn-cs"/>
              </a:rPr>
              <a:t> </a:t>
            </a:r>
            <a:r>
              <a:rPr kumimoji="0" lang="en-US" sz="3200" b="0" i="0" u="none" strike="noStrike" kern="0" cap="none" spc="0" normalizeH="0" baseline="0" noProof="0" dirty="0" smtClean="0">
                <a:ln>
                  <a:noFill/>
                </a:ln>
                <a:solidFill>
                  <a:schemeClr val="tx1"/>
                </a:solidFill>
                <a:effectLst/>
                <a:uLnTx/>
                <a:uFillTx/>
                <a:latin typeface="+mn-lt"/>
                <a:ea typeface="+mn-ea"/>
                <a:cs typeface="+mn-cs"/>
              </a:rPr>
              <a:t>admission</a:t>
            </a: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57200" y="990600"/>
            <a:ext cx="8229600" cy="1143000"/>
          </a:xfrm>
        </p:spPr>
        <p:txBody>
          <a:bodyPr/>
          <a:lstStyle/>
          <a:p>
            <a:r>
              <a:rPr kumimoji="1" lang="en-US" sz="4000" b="1" dirty="0">
                <a:latin typeface="Calibri" pitchFamily="34" charset="0"/>
                <a:cs typeface="Calibri" pitchFamily="34" charset="0"/>
              </a:rPr>
              <a:t>Why Go To College?</a:t>
            </a:r>
          </a:p>
        </p:txBody>
      </p:sp>
      <p:sp>
        <p:nvSpPr>
          <p:cNvPr id="13" name="Rectangle 3"/>
          <p:cNvSpPr txBox="1">
            <a:spLocks noChangeArrowheads="1"/>
          </p:cNvSpPr>
          <p:nvPr/>
        </p:nvSpPr>
        <p:spPr bwMode="auto">
          <a:xfrm>
            <a:off x="457200" y="2103437"/>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Blip>
                <a:blip r:embed="rId2"/>
              </a:buBlip>
              <a:tabLst/>
              <a:defRPr/>
            </a:pPr>
            <a:r>
              <a:rPr kumimoji="1" lang="en-US" sz="3000" b="1" i="0" u="none" strike="noStrike" kern="0" cap="none" spc="0" normalizeH="0" baseline="0" noProof="0" dirty="0" smtClean="0">
                <a:ln>
                  <a:noFill/>
                </a:ln>
                <a:solidFill>
                  <a:schemeClr val="tx1"/>
                </a:solidFill>
                <a:effectLst/>
                <a:uLnTx/>
                <a:uFillTx/>
                <a:latin typeface="Calibri" pitchFamily="34" charset="0"/>
                <a:cs typeface="Calibri" pitchFamily="34" charset="0"/>
              </a:rPr>
              <a:t>To broaden perspectives </a:t>
            </a:r>
          </a:p>
          <a:p>
            <a:pPr marL="342900" marR="0" lvl="0" indent="-342900" algn="l" defTabSz="914400" rtl="0" eaLnBrk="1" fontAlgn="base" latinLnBrk="0" hangingPunct="1">
              <a:lnSpc>
                <a:spcPct val="90000"/>
              </a:lnSpc>
              <a:spcBef>
                <a:spcPct val="20000"/>
              </a:spcBef>
              <a:spcAft>
                <a:spcPct val="0"/>
              </a:spcAft>
              <a:buClrTx/>
              <a:buSzTx/>
              <a:tabLst/>
              <a:defRPr/>
            </a:pPr>
            <a:r>
              <a:rPr kumimoji="1" lang="en-US" sz="3000" b="1" kern="0" dirty="0" smtClean="0">
                <a:latin typeface="Calibri" pitchFamily="34" charset="0"/>
                <a:cs typeface="Calibri" pitchFamily="34" charset="0"/>
              </a:rPr>
              <a:t>	</a:t>
            </a:r>
            <a:r>
              <a:rPr kumimoji="1" lang="en-US" sz="3000" kern="0" dirty="0" smtClean="0">
                <a:latin typeface="Calibri" pitchFamily="34" charset="0"/>
                <a:cs typeface="Calibri" pitchFamily="34" charset="0"/>
              </a:rPr>
              <a:t>M</a:t>
            </a:r>
            <a:r>
              <a:rPr kumimoji="1" lang="en-US" sz="3000" i="0" u="none" strike="noStrike" kern="0" cap="none" spc="0" normalizeH="0" baseline="0" noProof="0" dirty="0" err="1" smtClean="0">
                <a:ln>
                  <a:noFill/>
                </a:ln>
                <a:solidFill>
                  <a:schemeClr val="tx1"/>
                </a:solidFill>
                <a:effectLst/>
                <a:uLnTx/>
                <a:uFillTx/>
                <a:latin typeface="Calibri" pitchFamily="34" charset="0"/>
                <a:cs typeface="Calibri" pitchFamily="34" charset="0"/>
              </a:rPr>
              <a:t>eet</a:t>
            </a:r>
            <a:r>
              <a:rPr kumimoji="1" lang="en-US" sz="3000" i="0" u="none" strike="noStrike" kern="0" cap="none" spc="0" normalizeH="0" baseline="0" noProof="0" dirty="0" smtClean="0">
                <a:ln>
                  <a:noFill/>
                </a:ln>
                <a:solidFill>
                  <a:schemeClr val="tx1"/>
                </a:solidFill>
                <a:effectLst/>
                <a:uLnTx/>
                <a:uFillTx/>
                <a:latin typeface="Calibri" pitchFamily="34" charset="0"/>
                <a:cs typeface="Calibri" pitchFamily="34" charset="0"/>
              </a:rPr>
              <a:t> new people from diverse backgrounds and learn to be independent.</a:t>
            </a:r>
            <a:endParaRPr kumimoji="1" lang="en-US" sz="3000" kern="0" dirty="0" smtClean="0">
              <a:latin typeface="Calibri" pitchFamily="34" charset="0"/>
              <a:cs typeface="Calibri" pitchFamily="34" charset="0"/>
            </a:endParaRPr>
          </a:p>
          <a:p>
            <a:pPr marL="342900" marR="0" lvl="0" indent="-342900" algn="l" defTabSz="914400" rtl="0" eaLnBrk="1" fontAlgn="base" latinLnBrk="0" hangingPunct="1">
              <a:lnSpc>
                <a:spcPct val="90000"/>
              </a:lnSpc>
              <a:spcBef>
                <a:spcPct val="20000"/>
              </a:spcBef>
              <a:spcAft>
                <a:spcPct val="0"/>
              </a:spcAft>
              <a:buClrTx/>
              <a:buSzTx/>
              <a:tabLst/>
              <a:defRPr/>
            </a:pPr>
            <a:endParaRPr kumimoji="1" lang="en-US" sz="100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342900" lvl="0" indent="-342900">
              <a:lnSpc>
                <a:spcPct val="90000"/>
              </a:lnSpc>
              <a:spcBef>
                <a:spcPct val="20000"/>
              </a:spcBef>
              <a:buBlip>
                <a:blip r:embed="rId2"/>
              </a:buBlip>
            </a:pPr>
            <a:r>
              <a:rPr kumimoji="1" lang="en-US" sz="3000" b="1" kern="0" dirty="0" smtClean="0">
                <a:latin typeface="Calibri" pitchFamily="34" charset="0"/>
                <a:cs typeface="Calibri" pitchFamily="34" charset="0"/>
              </a:rPr>
              <a:t>To gain more knowledge that will be helpful throughout students’ lives</a:t>
            </a:r>
          </a:p>
          <a:p>
            <a:pPr marL="342900" lvl="0" indent="-342900">
              <a:lnSpc>
                <a:spcPct val="90000"/>
              </a:lnSpc>
              <a:spcBef>
                <a:spcPct val="20000"/>
              </a:spcBef>
              <a:buBlip>
                <a:blip r:embed="rId2"/>
              </a:buBlip>
            </a:pPr>
            <a:endParaRPr kumimoji="1" lang="en-US" sz="1000" b="1" kern="0" dirty="0" smtClean="0">
              <a:latin typeface="Calibri" pitchFamily="34" charset="0"/>
              <a:cs typeface="Calibri" pitchFamily="34" charset="0"/>
            </a:endParaRPr>
          </a:p>
          <a:p>
            <a:pPr marL="342900" indent="-342900">
              <a:lnSpc>
                <a:spcPct val="90000"/>
              </a:lnSpc>
              <a:spcBef>
                <a:spcPct val="20000"/>
              </a:spcBef>
              <a:buBlip>
                <a:blip r:embed="rId2"/>
              </a:buBlip>
            </a:pPr>
            <a:r>
              <a:rPr kumimoji="1" lang="en-US" sz="3000" b="1" i="0" u="none" strike="noStrike" kern="0" cap="none" spc="0" normalizeH="0" baseline="0" noProof="0" dirty="0" smtClean="0">
                <a:ln>
                  <a:noFill/>
                </a:ln>
                <a:solidFill>
                  <a:schemeClr val="tx1"/>
                </a:solidFill>
                <a:effectLst/>
                <a:uLnTx/>
                <a:uFillTx/>
                <a:latin typeface="Calibri" pitchFamily="34" charset="0"/>
                <a:cs typeface="Calibri" pitchFamily="34" charset="0"/>
              </a:rPr>
              <a:t> </a:t>
            </a:r>
            <a:r>
              <a:rPr kumimoji="1" lang="en-US" sz="3000" b="1" kern="0" dirty="0" smtClean="0">
                <a:latin typeface="Calibri" pitchFamily="34" charset="0"/>
                <a:cs typeface="Calibri" pitchFamily="34" charset="0"/>
              </a:rPr>
              <a:t>To have more job opportunities</a:t>
            </a:r>
            <a:endParaRPr kumimoji="1" lang="en-US" sz="3000" kern="0" dirty="0" smtClean="0">
              <a:latin typeface="Calibri" pitchFamily="34" charset="0"/>
              <a:cs typeface="Calibri" pitchFamily="34" charset="0"/>
            </a:endParaRPr>
          </a:p>
          <a:p>
            <a:pPr marL="342900" indent="-342900">
              <a:lnSpc>
                <a:spcPct val="90000"/>
              </a:lnSpc>
              <a:spcBef>
                <a:spcPct val="20000"/>
              </a:spcBef>
            </a:pPr>
            <a:r>
              <a:rPr kumimoji="1" lang="en-US" sz="3000" kern="0" dirty="0" smtClean="0">
                <a:latin typeface="Calibri" pitchFamily="34" charset="0"/>
                <a:cs typeface="Calibri" pitchFamily="34" charset="0"/>
              </a:rPr>
              <a:t>	More and more jobs require education beyond high school.  Many jobs rely on new technology and “brainpower.”</a:t>
            </a:r>
          </a:p>
          <a:p>
            <a:pPr marL="342900" lvl="0" indent="-342900">
              <a:lnSpc>
                <a:spcPct val="90000"/>
              </a:lnSpc>
              <a:spcBef>
                <a:spcPct val="20000"/>
              </a:spcBef>
              <a:buBlip>
                <a:blip r:embed="rId2"/>
              </a:buBlip>
            </a:pPr>
            <a:endParaRPr kumimoji="1" lang="en-US" sz="3200" kern="0" dirty="0" smtClean="0">
              <a:latin typeface="+mn-lt"/>
            </a:endParaRPr>
          </a:p>
          <a:p>
            <a:pPr marL="342900" lvl="0" indent="-342900">
              <a:lnSpc>
                <a:spcPct val="90000"/>
              </a:lnSpc>
              <a:spcBef>
                <a:spcPct val="20000"/>
              </a:spcBef>
              <a:buBlip>
                <a:blip r:embed="rId2"/>
              </a:buBlip>
            </a:pPr>
            <a:endParaRPr kumimoji="1"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Blip>
                <a:blip r:embed="rId2"/>
              </a:buBlip>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381000" y="1066800"/>
            <a:ext cx="8229600" cy="1143000"/>
          </a:xfrm>
        </p:spPr>
        <p:txBody>
          <a:bodyPr/>
          <a:lstStyle/>
          <a:p>
            <a:r>
              <a:rPr lang="en-US" sz="4000" b="1" dirty="0">
                <a:latin typeface="Calibri" pitchFamily="34" charset="0"/>
                <a:cs typeface="Calibri" pitchFamily="34" charset="0"/>
              </a:rPr>
              <a:t>Why College? </a:t>
            </a:r>
            <a:r>
              <a:rPr lang="en-US" sz="4000" b="1" dirty="0" smtClean="0">
                <a:latin typeface="Calibri" pitchFamily="34" charset="0"/>
                <a:cs typeface="Calibri" pitchFamily="34" charset="0"/>
              </a:rPr>
              <a:t/>
            </a:r>
            <a:br>
              <a:rPr lang="en-US" sz="4000" b="1" dirty="0" smtClean="0">
                <a:latin typeface="Calibri" pitchFamily="34" charset="0"/>
                <a:cs typeface="Calibri" pitchFamily="34" charset="0"/>
              </a:rPr>
            </a:br>
            <a:r>
              <a:rPr lang="en-US" sz="2800" b="1" i="1" dirty="0" smtClean="0">
                <a:latin typeface="Calibri" pitchFamily="34" charset="0"/>
                <a:cs typeface="Calibri" pitchFamily="34" charset="0"/>
              </a:rPr>
              <a:t>continued…</a:t>
            </a:r>
            <a:endParaRPr lang="en-US" sz="2800" b="1" i="1" dirty="0">
              <a:latin typeface="Calibri" pitchFamily="34" charset="0"/>
              <a:cs typeface="Calibri" pitchFamily="34" charset="0"/>
            </a:endParaRPr>
          </a:p>
        </p:txBody>
      </p:sp>
      <p:sp>
        <p:nvSpPr>
          <p:cNvPr id="13" name="Rectangle 3"/>
          <p:cNvSpPr txBox="1">
            <a:spLocks noChangeArrowheads="1"/>
          </p:cNvSpPr>
          <p:nvPr/>
        </p:nvSpPr>
        <p:spPr bwMode="auto">
          <a:xfrm>
            <a:off x="381000" y="2100262"/>
            <a:ext cx="3952875"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Blip>
                <a:blip r:embed="rId2"/>
              </a:buBlip>
              <a:defRPr/>
            </a:pPr>
            <a:r>
              <a:rPr kumimoji="1" lang="en-US" sz="3200" kern="0" dirty="0" smtClean="0">
                <a:latin typeface="+mn-lt"/>
              </a:rPr>
              <a:t>A 4-year college graduate (with Bachelor’s degree) earns almost $1 million </a:t>
            </a:r>
            <a:r>
              <a:rPr kumimoji="1" lang="en-US" sz="3200" b="1" kern="0" dirty="0" smtClean="0">
                <a:latin typeface="+mn-lt"/>
              </a:rPr>
              <a:t>more</a:t>
            </a:r>
            <a:r>
              <a:rPr kumimoji="1" lang="en-US" sz="3200" kern="0" dirty="0" smtClean="0">
                <a:latin typeface="+mn-lt"/>
              </a:rPr>
              <a:t> over his/her lifetime than a high school graduate.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sz="1400" b="0" i="1" u="none" strike="noStrike" kern="0" cap="none" spc="0" normalizeH="0" baseline="0" noProof="0" dirty="0" smtClean="0">
                <a:ln>
                  <a:noFill/>
                </a:ln>
                <a:solidFill>
                  <a:schemeClr val="tx1"/>
                </a:solidFill>
                <a:effectLst/>
                <a:uLnTx/>
                <a:uFillTx/>
                <a:latin typeface="+mn-lt"/>
                <a:ea typeface="+mn-ea"/>
                <a:cs typeface="+mn-cs"/>
              </a:rPr>
              <a:t>	-  Source: U.S. Census Bureau</a:t>
            </a:r>
            <a:endParaRPr kumimoji="1"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pic>
        <p:nvPicPr>
          <p:cNvPr id="14" name="Picture 4"/>
          <p:cNvPicPr>
            <a:picLocks noChangeAspect="1" noChangeArrowheads="1"/>
          </p:cNvPicPr>
          <p:nvPr/>
        </p:nvPicPr>
        <p:blipFill>
          <a:blip r:embed="rId3"/>
          <a:srcRect/>
          <a:stretch>
            <a:fillRect/>
          </a:stretch>
        </p:blipFill>
        <p:spPr bwMode="auto">
          <a:xfrm>
            <a:off x="4191000" y="2133600"/>
            <a:ext cx="4572000" cy="4452938"/>
          </a:xfrm>
          <a:prstGeom prst="rect">
            <a:avLst/>
          </a:prstGeom>
          <a:noFill/>
        </p:spPr>
      </p:pic>
      <p:pic>
        <p:nvPicPr>
          <p:cNvPr id="5" name="Picture 6"/>
          <p:cNvPicPr>
            <a:picLocks noChangeAspect="1" noChangeArrowheads="1"/>
          </p:cNvPicPr>
          <p:nvPr/>
        </p:nvPicPr>
        <p:blipFill>
          <a:blip r:embed="rId4"/>
          <a:srcRect/>
          <a:stretch>
            <a:fillRect/>
          </a:stretch>
        </p:blipFill>
        <p:spPr bwMode="auto">
          <a:xfrm>
            <a:off x="4343400" y="2209800"/>
            <a:ext cx="4572000" cy="43116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381000" y="1066800"/>
            <a:ext cx="8229600" cy="1143000"/>
          </a:xfrm>
        </p:spPr>
        <p:txBody>
          <a:bodyPr/>
          <a:lstStyle/>
          <a:p>
            <a:r>
              <a:rPr lang="en-US" sz="4000" b="1" dirty="0">
                <a:latin typeface="Calibri" pitchFamily="34" charset="0"/>
                <a:cs typeface="Calibri" pitchFamily="34" charset="0"/>
              </a:rPr>
              <a:t>Why College? </a:t>
            </a:r>
            <a:r>
              <a:rPr lang="en-US" sz="4000" b="1" dirty="0" smtClean="0">
                <a:latin typeface="Calibri" pitchFamily="34" charset="0"/>
                <a:cs typeface="Calibri" pitchFamily="34" charset="0"/>
              </a:rPr>
              <a:t/>
            </a:r>
            <a:br>
              <a:rPr lang="en-US" sz="4000" b="1" dirty="0" smtClean="0">
                <a:latin typeface="Calibri" pitchFamily="34" charset="0"/>
                <a:cs typeface="Calibri" pitchFamily="34" charset="0"/>
              </a:rPr>
            </a:br>
            <a:r>
              <a:rPr lang="en-US" sz="2800" b="1" i="1" dirty="0" smtClean="0">
                <a:latin typeface="Calibri" pitchFamily="34" charset="0"/>
                <a:cs typeface="Calibri" pitchFamily="34" charset="0"/>
              </a:rPr>
              <a:t>continued…</a:t>
            </a:r>
            <a:endParaRPr lang="en-US" sz="2800" b="1" i="1" dirty="0">
              <a:latin typeface="Calibri" pitchFamily="34" charset="0"/>
              <a:cs typeface="Calibri" pitchFamily="34" charset="0"/>
            </a:endParaRPr>
          </a:p>
        </p:txBody>
      </p:sp>
      <p:sp>
        <p:nvSpPr>
          <p:cNvPr id="13" name="Rectangle 3"/>
          <p:cNvSpPr txBox="1">
            <a:spLocks noChangeArrowheads="1"/>
          </p:cNvSpPr>
          <p:nvPr/>
        </p:nvSpPr>
        <p:spPr bwMode="auto">
          <a:xfrm>
            <a:off x="381000" y="2100262"/>
            <a:ext cx="3952875"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3200" b="0" i="0" u="none" strike="noStrike" kern="0" cap="none" spc="0" normalizeH="0" baseline="0" noProof="0" dirty="0" smtClean="0">
                <a:ln>
                  <a:noFill/>
                </a:ln>
                <a:solidFill>
                  <a:schemeClr val="tx1"/>
                </a:solidFill>
                <a:effectLst/>
                <a:uLnTx/>
                <a:uFillTx/>
                <a:latin typeface="+mn-lt"/>
                <a:ea typeface="+mn-ea"/>
                <a:cs typeface="+mn-cs"/>
              </a:rPr>
              <a:t>A 4-year college graduate earns about $52,200 annually on average, compared to $30,400 for a high school graduate.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sz="1400" b="0" i="1" u="none" strike="noStrike" kern="0" cap="none" spc="0" normalizeH="0" baseline="0" noProof="0" dirty="0" smtClean="0">
                <a:ln>
                  <a:noFill/>
                </a:ln>
                <a:solidFill>
                  <a:schemeClr val="tx1"/>
                </a:solidFill>
                <a:effectLst/>
                <a:uLnTx/>
                <a:uFillTx/>
                <a:latin typeface="+mn-lt"/>
                <a:ea typeface="+mn-ea"/>
                <a:cs typeface="+mn-cs"/>
              </a:rPr>
              <a:t>	-  Source: U.S. Census Bureau</a:t>
            </a:r>
            <a:endParaRPr kumimoji="1"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pic>
        <p:nvPicPr>
          <p:cNvPr id="14" name="Picture 4"/>
          <p:cNvPicPr>
            <a:picLocks noChangeAspect="1" noChangeArrowheads="1"/>
          </p:cNvPicPr>
          <p:nvPr/>
        </p:nvPicPr>
        <p:blipFill>
          <a:blip r:embed="rId3"/>
          <a:srcRect/>
          <a:stretch>
            <a:fillRect/>
          </a:stretch>
        </p:blipFill>
        <p:spPr bwMode="auto">
          <a:xfrm>
            <a:off x="4191000" y="2133600"/>
            <a:ext cx="4572000" cy="445293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838200" y="1066800"/>
            <a:ext cx="7848600" cy="1143000"/>
          </a:xfrm>
        </p:spPr>
        <p:txBody>
          <a:bodyPr/>
          <a:lstStyle/>
          <a:p>
            <a:r>
              <a:rPr lang="en-US" sz="4000" b="1" dirty="0">
                <a:latin typeface="Calibri" pitchFamily="34" charset="0"/>
                <a:cs typeface="Calibri" pitchFamily="34" charset="0"/>
              </a:rPr>
              <a:t>Why College? </a:t>
            </a:r>
            <a:r>
              <a:rPr lang="en-US" sz="4000" b="1" dirty="0" smtClean="0">
                <a:latin typeface="Calibri" pitchFamily="34" charset="0"/>
                <a:cs typeface="Calibri" pitchFamily="34" charset="0"/>
              </a:rPr>
              <a:t/>
            </a:r>
            <a:br>
              <a:rPr lang="en-US" sz="4000" b="1" dirty="0" smtClean="0">
                <a:latin typeface="Calibri" pitchFamily="34" charset="0"/>
                <a:cs typeface="Calibri" pitchFamily="34" charset="0"/>
              </a:rPr>
            </a:br>
            <a:r>
              <a:rPr lang="en-US" sz="2800" b="1" i="1" dirty="0" smtClean="0">
                <a:latin typeface="Calibri" pitchFamily="34" charset="0"/>
                <a:cs typeface="Calibri" pitchFamily="34" charset="0"/>
              </a:rPr>
              <a:t>continued…</a:t>
            </a:r>
            <a:endParaRPr lang="en-US" sz="2800" b="1" i="1" dirty="0">
              <a:latin typeface="Calibri" pitchFamily="34" charset="0"/>
              <a:cs typeface="Calibri" pitchFamily="34" charset="0"/>
            </a:endParaRPr>
          </a:p>
        </p:txBody>
      </p:sp>
      <p:sp>
        <p:nvSpPr>
          <p:cNvPr id="11" name="Rectangle 3"/>
          <p:cNvSpPr txBox="1">
            <a:spLocks noChangeArrowheads="1"/>
          </p:cNvSpPr>
          <p:nvPr/>
        </p:nvSpPr>
        <p:spPr bwMode="auto">
          <a:xfrm>
            <a:off x="762000" y="2209800"/>
            <a:ext cx="6934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3200" b="0" i="0" u="none" strike="noStrike" kern="0" cap="none" spc="0" normalizeH="0" baseline="0" noProof="0" dirty="0" smtClean="0">
                <a:ln>
                  <a:noFill/>
                </a:ln>
                <a:solidFill>
                  <a:schemeClr val="tx1"/>
                </a:solidFill>
                <a:effectLst/>
                <a:uLnTx/>
                <a:uFillTx/>
                <a:latin typeface="+mn-lt"/>
                <a:ea typeface="+mn-ea"/>
                <a:cs typeface="+mn-cs"/>
              </a:rPr>
              <a:t>Increased education is also associated with:</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800" b="0" i="0" u="none" strike="noStrike" kern="0" cap="none" spc="0" normalizeH="0" baseline="0" noProof="0" dirty="0" smtClean="0">
                <a:ln>
                  <a:noFill/>
                </a:ln>
                <a:solidFill>
                  <a:schemeClr val="tx1"/>
                </a:solidFill>
                <a:effectLst/>
                <a:uLnTx/>
                <a:uFillTx/>
                <a:latin typeface="+mn-lt"/>
              </a:rPr>
              <a:t>Better working conditions</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800" b="0" i="0" u="none" strike="noStrike" kern="0" cap="none" spc="0" normalizeH="0" baseline="0" noProof="0" dirty="0" smtClean="0">
                <a:ln>
                  <a:noFill/>
                </a:ln>
                <a:solidFill>
                  <a:schemeClr val="tx1"/>
                </a:solidFill>
                <a:effectLst/>
                <a:uLnTx/>
                <a:uFillTx/>
                <a:latin typeface="+mn-lt"/>
              </a:rPr>
              <a:t>Longer job tenure</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800" b="0" i="0" u="none" strike="noStrike" kern="0" cap="none" spc="0" normalizeH="0" baseline="0" noProof="0" dirty="0" smtClean="0">
                <a:ln>
                  <a:noFill/>
                </a:ln>
                <a:solidFill>
                  <a:schemeClr val="tx1"/>
                </a:solidFill>
                <a:effectLst/>
                <a:uLnTx/>
                <a:uFillTx/>
                <a:latin typeface="+mn-lt"/>
              </a:rPr>
              <a:t>More on-the-job training opportunities</a:t>
            </a:r>
          </a:p>
          <a:p>
            <a:pPr marL="742950" marR="0" lvl="1" indent="-285750" algn="l" defTabSz="914400" rtl="0" eaLnBrk="1" fontAlgn="base" latinLnBrk="0" hangingPunct="1">
              <a:lnSpc>
                <a:spcPct val="100000"/>
              </a:lnSpc>
              <a:spcBef>
                <a:spcPct val="20000"/>
              </a:spcBef>
              <a:spcAft>
                <a:spcPct val="0"/>
              </a:spcAft>
              <a:buClrTx/>
              <a:buSzPct val="75000"/>
              <a:buFontTx/>
              <a:buBlip>
                <a:blip r:embed="rId3"/>
              </a:buBlip>
              <a:tabLst/>
              <a:defRPr/>
            </a:pPr>
            <a:r>
              <a:rPr kumimoji="1" lang="en-US" sz="2800" b="0" i="0" u="none" strike="noStrike" kern="0" cap="none" spc="0" normalizeH="0" baseline="0" noProof="0" dirty="0" smtClean="0">
                <a:ln>
                  <a:noFill/>
                </a:ln>
                <a:solidFill>
                  <a:schemeClr val="tx1"/>
                </a:solidFill>
                <a:effectLst/>
                <a:uLnTx/>
                <a:uFillTx/>
                <a:latin typeface="+mn-lt"/>
              </a:rPr>
              <a:t>More promotion opportunities</a:t>
            </a: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2"/>
          <p:cNvSpPr>
            <a:spLocks noChangeArrowheads="1"/>
          </p:cNvSpPr>
          <p:nvPr/>
        </p:nvSpPr>
        <p:spPr bwMode="auto">
          <a:xfrm>
            <a:off x="609600" y="1143000"/>
            <a:ext cx="8534400" cy="609600"/>
          </a:xfrm>
          <a:prstGeom prst="rect">
            <a:avLst/>
          </a:prstGeom>
          <a:noFill/>
          <a:ln w="9525">
            <a:noFill/>
            <a:miter lim="800000"/>
            <a:headEnd/>
            <a:tailEnd/>
          </a:ln>
          <a:effectLst/>
        </p:spPr>
        <p:txBody>
          <a:bodyPr lIns="92075" tIns="46038" rIns="92075" bIns="46038" anchor="ctr"/>
          <a:lstStyle/>
          <a:p>
            <a:r>
              <a:rPr lang="en-US" altLang="en-US" sz="4000" b="1" dirty="0">
                <a:solidFill>
                  <a:srgbClr val="000066"/>
                </a:solidFill>
                <a:latin typeface="Calibri" pitchFamily="34" charset="0"/>
                <a:cs typeface="Calibri" pitchFamily="34" charset="0"/>
              </a:rPr>
              <a:t>Degrees</a:t>
            </a:r>
            <a:endParaRPr lang="en-US" altLang="en-US" sz="4000" b="1" i="1" dirty="0">
              <a:solidFill>
                <a:srgbClr val="000066"/>
              </a:solidFill>
              <a:latin typeface="Calibri" pitchFamily="34" charset="0"/>
              <a:cs typeface="Calibri" pitchFamily="34" charset="0"/>
            </a:endParaRPr>
          </a:p>
        </p:txBody>
      </p:sp>
      <p:grpSp>
        <p:nvGrpSpPr>
          <p:cNvPr id="37" name="Group 21"/>
          <p:cNvGrpSpPr>
            <a:grpSpLocks/>
          </p:cNvGrpSpPr>
          <p:nvPr/>
        </p:nvGrpSpPr>
        <p:grpSpPr bwMode="auto">
          <a:xfrm>
            <a:off x="609600" y="2016125"/>
            <a:ext cx="7772400" cy="1489075"/>
            <a:chOff x="243" y="821"/>
            <a:chExt cx="4896" cy="938"/>
          </a:xfrm>
        </p:grpSpPr>
        <p:pic>
          <p:nvPicPr>
            <p:cNvPr id="38" name="Picture 3" descr="SO00629_"/>
            <p:cNvPicPr>
              <a:picLocks noChangeAspect="1" noChangeArrowheads="1"/>
            </p:cNvPicPr>
            <p:nvPr/>
          </p:nvPicPr>
          <p:blipFill>
            <a:blip r:embed="rId2"/>
            <a:srcRect/>
            <a:stretch>
              <a:fillRect/>
            </a:stretch>
          </p:blipFill>
          <p:spPr bwMode="auto">
            <a:xfrm>
              <a:off x="1011" y="1231"/>
              <a:ext cx="460" cy="528"/>
            </a:xfrm>
            <a:prstGeom prst="rect">
              <a:avLst/>
            </a:prstGeom>
            <a:noFill/>
          </p:spPr>
        </p:pic>
        <p:sp>
          <p:nvSpPr>
            <p:cNvPr id="39" name="Text Box 4"/>
            <p:cNvSpPr txBox="1">
              <a:spLocks noChangeArrowheads="1"/>
            </p:cNvSpPr>
            <p:nvPr/>
          </p:nvSpPr>
          <p:spPr bwMode="auto">
            <a:xfrm>
              <a:off x="1683" y="1305"/>
              <a:ext cx="2928" cy="327"/>
            </a:xfrm>
            <a:prstGeom prst="rect">
              <a:avLst/>
            </a:prstGeom>
            <a:noFill/>
            <a:ln w="9525">
              <a:noFill/>
              <a:miter lim="800000"/>
              <a:headEnd/>
              <a:tailEnd/>
            </a:ln>
            <a:effectLst/>
          </p:spPr>
          <p:txBody>
            <a:bodyPr>
              <a:spAutoFit/>
            </a:bodyPr>
            <a:lstStyle/>
            <a:p>
              <a:pPr>
                <a:spcBef>
                  <a:spcPct val="50000"/>
                </a:spcBef>
              </a:pPr>
              <a:r>
                <a:rPr lang="en-US" altLang="en-US" sz="2800" b="1" dirty="0">
                  <a:latin typeface="Calibri" pitchFamily="34" charset="0"/>
                  <a:cs typeface="Calibri" pitchFamily="34" charset="0"/>
                </a:rPr>
                <a:t>Diploma</a:t>
              </a:r>
            </a:p>
          </p:txBody>
        </p:sp>
        <p:sp>
          <p:nvSpPr>
            <p:cNvPr id="40" name="AutoShape 5"/>
            <p:cNvSpPr>
              <a:spLocks noChangeArrowheads="1"/>
            </p:cNvSpPr>
            <p:nvPr/>
          </p:nvSpPr>
          <p:spPr bwMode="auto">
            <a:xfrm>
              <a:off x="243" y="847"/>
              <a:ext cx="2781" cy="336"/>
            </a:xfrm>
            <a:prstGeom prst="roundRect">
              <a:avLst>
                <a:gd name="adj" fmla="val 16667"/>
              </a:avLst>
            </a:prstGeom>
            <a:solidFill>
              <a:srgbClr val="FFFF00"/>
            </a:solidFill>
            <a:ln w="9525">
              <a:solidFill>
                <a:schemeClr val="tx1"/>
              </a:solidFill>
              <a:round/>
              <a:headEnd/>
              <a:tailEnd/>
            </a:ln>
            <a:effectLst/>
          </p:spPr>
          <p:txBody>
            <a:bodyPr wrap="none" anchor="ctr"/>
            <a:lstStyle/>
            <a:p>
              <a:endParaRPr lang="en-US"/>
            </a:p>
          </p:txBody>
        </p:sp>
        <p:sp>
          <p:nvSpPr>
            <p:cNvPr id="41" name="Text Box 6"/>
            <p:cNvSpPr txBox="1">
              <a:spLocks noChangeArrowheads="1"/>
            </p:cNvSpPr>
            <p:nvPr/>
          </p:nvSpPr>
          <p:spPr bwMode="auto">
            <a:xfrm>
              <a:off x="269" y="821"/>
              <a:ext cx="4870" cy="298"/>
            </a:xfrm>
            <a:prstGeom prst="rect">
              <a:avLst/>
            </a:prstGeom>
            <a:noFill/>
            <a:ln w="9525">
              <a:noFill/>
              <a:miter lim="800000"/>
              <a:headEnd/>
              <a:tailEnd/>
            </a:ln>
            <a:effectLst/>
          </p:spPr>
          <p:txBody>
            <a:bodyPr>
              <a:spAutoFit/>
            </a:bodyPr>
            <a:lstStyle/>
            <a:p>
              <a:pPr>
                <a:spcBef>
                  <a:spcPct val="50000"/>
                </a:spcBef>
              </a:pPr>
              <a:r>
                <a:rPr lang="en-US" altLang="en-US" b="1" dirty="0">
                  <a:solidFill>
                    <a:srgbClr val="0033CC"/>
                  </a:solidFill>
                  <a:latin typeface="Calibri" pitchFamily="34" charset="0"/>
                  <a:cs typeface="Calibri" pitchFamily="34" charset="0"/>
                </a:rPr>
                <a:t>High </a:t>
              </a:r>
              <a:r>
                <a:rPr lang="en-US" altLang="en-US" b="1" dirty="0" smtClean="0">
                  <a:solidFill>
                    <a:srgbClr val="0033CC"/>
                  </a:solidFill>
                  <a:latin typeface="Calibri" pitchFamily="34" charset="0"/>
                  <a:cs typeface="Calibri" pitchFamily="34" charset="0"/>
                </a:rPr>
                <a:t>School – </a:t>
              </a:r>
              <a:r>
                <a:rPr lang="en-US" altLang="en-US" b="1" dirty="0">
                  <a:solidFill>
                    <a:srgbClr val="0033CC"/>
                  </a:solidFill>
                  <a:latin typeface="Calibri" pitchFamily="34" charset="0"/>
                  <a:cs typeface="Calibri" pitchFamily="34" charset="0"/>
                </a:rPr>
                <a:t>4 years</a:t>
              </a:r>
              <a:endParaRPr lang="en-US" altLang="en-US" sz="3200" b="1" dirty="0">
                <a:solidFill>
                  <a:srgbClr val="0033CC"/>
                </a:solidFill>
                <a:latin typeface="Calibri" pitchFamily="34" charset="0"/>
                <a:cs typeface="Calibri" pitchFamily="34" charset="0"/>
              </a:endParaRPr>
            </a:p>
          </p:txBody>
        </p:sp>
      </p:grpSp>
      <p:grpSp>
        <p:nvGrpSpPr>
          <p:cNvPr id="42" name="Group 22"/>
          <p:cNvGrpSpPr>
            <a:grpSpLocks/>
          </p:cNvGrpSpPr>
          <p:nvPr/>
        </p:nvGrpSpPr>
        <p:grpSpPr bwMode="auto">
          <a:xfrm>
            <a:off x="457200" y="3524250"/>
            <a:ext cx="7315200" cy="1895475"/>
            <a:chOff x="291" y="1824"/>
            <a:chExt cx="4749" cy="1194"/>
          </a:xfrm>
        </p:grpSpPr>
        <p:sp>
          <p:nvSpPr>
            <p:cNvPr id="43" name="AutoShape 8"/>
            <p:cNvSpPr>
              <a:spLocks noChangeArrowheads="1"/>
            </p:cNvSpPr>
            <p:nvPr/>
          </p:nvSpPr>
          <p:spPr bwMode="auto">
            <a:xfrm>
              <a:off x="336" y="1824"/>
              <a:ext cx="4704" cy="336"/>
            </a:xfrm>
            <a:prstGeom prst="roundRect">
              <a:avLst>
                <a:gd name="adj" fmla="val 16667"/>
              </a:avLst>
            </a:prstGeom>
            <a:solidFill>
              <a:srgbClr val="FFFF00"/>
            </a:solidFill>
            <a:ln w="9525">
              <a:solidFill>
                <a:schemeClr val="tx1"/>
              </a:solidFill>
              <a:round/>
              <a:headEnd/>
              <a:tailEnd/>
            </a:ln>
            <a:effectLst/>
          </p:spPr>
          <p:txBody>
            <a:bodyPr wrap="none" anchor="ctr"/>
            <a:lstStyle/>
            <a:p>
              <a:endParaRPr lang="en-US">
                <a:latin typeface="Calibri" pitchFamily="34" charset="0"/>
                <a:cs typeface="Calibri" pitchFamily="34" charset="0"/>
              </a:endParaRPr>
            </a:p>
          </p:txBody>
        </p:sp>
        <p:sp>
          <p:nvSpPr>
            <p:cNvPr id="44" name="Text Box 9"/>
            <p:cNvSpPr txBox="1">
              <a:spLocks noChangeArrowheads="1"/>
            </p:cNvSpPr>
            <p:nvPr/>
          </p:nvSpPr>
          <p:spPr bwMode="auto">
            <a:xfrm>
              <a:off x="291" y="1864"/>
              <a:ext cx="4653" cy="288"/>
            </a:xfrm>
            <a:prstGeom prst="rect">
              <a:avLst/>
            </a:prstGeom>
            <a:noFill/>
            <a:ln w="9525">
              <a:noFill/>
              <a:miter lim="800000"/>
              <a:headEnd/>
              <a:tailEnd/>
            </a:ln>
            <a:effectLst/>
          </p:spPr>
          <p:txBody>
            <a:bodyPr>
              <a:spAutoFit/>
            </a:bodyPr>
            <a:lstStyle/>
            <a:p>
              <a:pPr>
                <a:spcBef>
                  <a:spcPct val="50000"/>
                </a:spcBef>
              </a:pPr>
              <a:r>
                <a:rPr lang="en-US" altLang="en-US" b="1" dirty="0">
                  <a:solidFill>
                    <a:srgbClr val="0033CC"/>
                  </a:solidFill>
                  <a:latin typeface="Calibri" pitchFamily="34" charset="0"/>
                  <a:cs typeface="Calibri" pitchFamily="34" charset="0"/>
                </a:rPr>
                <a:t>Community College – 2 </a:t>
              </a:r>
              <a:r>
                <a:rPr lang="en-US" altLang="en-US" b="1" dirty="0" smtClean="0">
                  <a:solidFill>
                    <a:srgbClr val="0033CC"/>
                  </a:solidFill>
                  <a:latin typeface="Calibri" pitchFamily="34" charset="0"/>
                  <a:cs typeface="Calibri" pitchFamily="34" charset="0"/>
                </a:rPr>
                <a:t>years</a:t>
              </a:r>
              <a:endParaRPr lang="en-US" altLang="en-US" b="1" dirty="0">
                <a:solidFill>
                  <a:srgbClr val="0033CC"/>
                </a:solidFill>
                <a:latin typeface="Calibri" pitchFamily="34" charset="0"/>
                <a:cs typeface="Calibri" pitchFamily="34" charset="0"/>
              </a:endParaRPr>
            </a:p>
          </p:txBody>
        </p:sp>
        <p:pic>
          <p:nvPicPr>
            <p:cNvPr id="45" name="Picture 11" descr="SO00629_"/>
            <p:cNvPicPr>
              <a:picLocks noChangeAspect="1" noChangeArrowheads="1"/>
            </p:cNvPicPr>
            <p:nvPr/>
          </p:nvPicPr>
          <p:blipFill>
            <a:blip r:embed="rId2"/>
            <a:srcRect/>
            <a:stretch>
              <a:fillRect/>
            </a:stretch>
          </p:blipFill>
          <p:spPr bwMode="auto">
            <a:xfrm>
              <a:off x="1011" y="2347"/>
              <a:ext cx="460" cy="528"/>
            </a:xfrm>
            <a:prstGeom prst="rect">
              <a:avLst/>
            </a:prstGeom>
            <a:noFill/>
          </p:spPr>
        </p:pic>
        <p:sp>
          <p:nvSpPr>
            <p:cNvPr id="46" name="Text Box 12"/>
            <p:cNvSpPr txBox="1">
              <a:spLocks noChangeArrowheads="1"/>
            </p:cNvSpPr>
            <p:nvPr/>
          </p:nvSpPr>
          <p:spPr bwMode="auto">
            <a:xfrm>
              <a:off x="1395" y="2287"/>
              <a:ext cx="2976" cy="731"/>
            </a:xfrm>
            <a:prstGeom prst="rect">
              <a:avLst/>
            </a:prstGeom>
            <a:noFill/>
            <a:ln w="9525">
              <a:noFill/>
              <a:miter lim="800000"/>
              <a:headEnd/>
              <a:tailEnd/>
            </a:ln>
            <a:effectLst/>
          </p:spPr>
          <p:txBody>
            <a:bodyPr>
              <a:spAutoFit/>
            </a:bodyPr>
            <a:lstStyle/>
            <a:p>
              <a:pPr algn="ctr">
                <a:spcBef>
                  <a:spcPct val="50000"/>
                </a:spcBef>
              </a:pPr>
              <a:r>
                <a:rPr lang="en-US" altLang="en-US" sz="2800" b="1">
                  <a:latin typeface="Calibri" pitchFamily="34" charset="0"/>
                  <a:cs typeface="Calibri" pitchFamily="34" charset="0"/>
                </a:rPr>
                <a:t>Associate’s Degree</a:t>
              </a:r>
            </a:p>
            <a:p>
              <a:pPr algn="ctr">
                <a:spcBef>
                  <a:spcPct val="50000"/>
                </a:spcBef>
              </a:pPr>
              <a:endParaRPr lang="en-US" altLang="en-US" sz="2800" b="1">
                <a:solidFill>
                  <a:srgbClr val="FFFF00"/>
                </a:solidFill>
                <a:latin typeface="Calibri" pitchFamily="34" charset="0"/>
                <a:cs typeface="Calibri" pitchFamily="34" charset="0"/>
              </a:endParaRPr>
            </a:p>
          </p:txBody>
        </p:sp>
      </p:grpSp>
      <p:grpSp>
        <p:nvGrpSpPr>
          <p:cNvPr id="47" name="Group 23"/>
          <p:cNvGrpSpPr>
            <a:grpSpLocks/>
          </p:cNvGrpSpPr>
          <p:nvPr/>
        </p:nvGrpSpPr>
        <p:grpSpPr bwMode="auto">
          <a:xfrm>
            <a:off x="457200" y="5276853"/>
            <a:ext cx="9183688" cy="1504951"/>
            <a:chOff x="267" y="3007"/>
            <a:chExt cx="5785" cy="948"/>
          </a:xfrm>
        </p:grpSpPr>
        <p:sp>
          <p:nvSpPr>
            <p:cNvPr id="48" name="AutoShape 17"/>
            <p:cNvSpPr>
              <a:spLocks noChangeArrowheads="1"/>
            </p:cNvSpPr>
            <p:nvPr/>
          </p:nvSpPr>
          <p:spPr bwMode="auto">
            <a:xfrm>
              <a:off x="267" y="3019"/>
              <a:ext cx="2997" cy="336"/>
            </a:xfrm>
            <a:prstGeom prst="roundRect">
              <a:avLst>
                <a:gd name="adj" fmla="val 16667"/>
              </a:avLst>
            </a:prstGeom>
            <a:solidFill>
              <a:srgbClr val="FFFF00"/>
            </a:solidFill>
            <a:ln w="9525">
              <a:solidFill>
                <a:schemeClr val="tx1"/>
              </a:solidFill>
              <a:round/>
              <a:headEnd/>
              <a:tailEnd/>
            </a:ln>
            <a:effectLst/>
          </p:spPr>
          <p:txBody>
            <a:bodyPr wrap="none" anchor="ctr"/>
            <a:lstStyle/>
            <a:p>
              <a:endParaRPr lang="en-US">
                <a:latin typeface="Calibri" pitchFamily="34" charset="0"/>
                <a:cs typeface="Calibri" pitchFamily="34" charset="0"/>
              </a:endParaRPr>
            </a:p>
          </p:txBody>
        </p:sp>
        <p:sp>
          <p:nvSpPr>
            <p:cNvPr id="49" name="Text Box 18"/>
            <p:cNvSpPr txBox="1">
              <a:spLocks noChangeArrowheads="1"/>
            </p:cNvSpPr>
            <p:nvPr/>
          </p:nvSpPr>
          <p:spPr bwMode="auto">
            <a:xfrm>
              <a:off x="279" y="3007"/>
              <a:ext cx="2880" cy="288"/>
            </a:xfrm>
            <a:prstGeom prst="rect">
              <a:avLst/>
            </a:prstGeom>
            <a:noFill/>
            <a:ln w="9525">
              <a:noFill/>
              <a:miter lim="800000"/>
              <a:headEnd/>
              <a:tailEnd/>
            </a:ln>
            <a:effectLst/>
          </p:spPr>
          <p:txBody>
            <a:bodyPr>
              <a:spAutoFit/>
            </a:bodyPr>
            <a:lstStyle/>
            <a:p>
              <a:pPr>
                <a:spcBef>
                  <a:spcPct val="50000"/>
                </a:spcBef>
              </a:pPr>
              <a:r>
                <a:rPr lang="en-US" altLang="en-US" b="1" dirty="0">
                  <a:solidFill>
                    <a:srgbClr val="0033CC"/>
                  </a:solidFill>
                  <a:latin typeface="Calibri" pitchFamily="34" charset="0"/>
                  <a:cs typeface="Calibri" pitchFamily="34" charset="0"/>
                </a:rPr>
                <a:t>University </a:t>
              </a:r>
              <a:r>
                <a:rPr lang="en-US" altLang="en-US" b="1" dirty="0" smtClean="0">
                  <a:solidFill>
                    <a:srgbClr val="0033CC"/>
                  </a:solidFill>
                  <a:latin typeface="Calibri" pitchFamily="34" charset="0"/>
                  <a:cs typeface="Calibri" pitchFamily="34" charset="0"/>
                </a:rPr>
                <a:t>– 4 </a:t>
              </a:r>
              <a:r>
                <a:rPr lang="en-US" altLang="en-US" b="1" dirty="0">
                  <a:solidFill>
                    <a:srgbClr val="0033CC"/>
                  </a:solidFill>
                  <a:latin typeface="Calibri" pitchFamily="34" charset="0"/>
                  <a:cs typeface="Calibri" pitchFamily="34" charset="0"/>
                </a:rPr>
                <a:t>years</a:t>
              </a:r>
            </a:p>
          </p:txBody>
        </p:sp>
        <p:pic>
          <p:nvPicPr>
            <p:cNvPr id="50" name="Picture 19" descr="SO00629_"/>
            <p:cNvPicPr>
              <a:picLocks noChangeAspect="1" noChangeArrowheads="1"/>
            </p:cNvPicPr>
            <p:nvPr/>
          </p:nvPicPr>
          <p:blipFill>
            <a:blip r:embed="rId2"/>
            <a:srcRect/>
            <a:stretch>
              <a:fillRect/>
            </a:stretch>
          </p:blipFill>
          <p:spPr bwMode="auto">
            <a:xfrm>
              <a:off x="1011" y="3523"/>
              <a:ext cx="376" cy="432"/>
            </a:xfrm>
            <a:prstGeom prst="rect">
              <a:avLst/>
            </a:prstGeom>
            <a:noFill/>
          </p:spPr>
        </p:pic>
        <p:sp>
          <p:nvSpPr>
            <p:cNvPr id="51" name="Rectangle 20"/>
            <p:cNvSpPr>
              <a:spLocks noChangeArrowheads="1"/>
            </p:cNvSpPr>
            <p:nvPr/>
          </p:nvSpPr>
          <p:spPr bwMode="auto">
            <a:xfrm>
              <a:off x="1684" y="3331"/>
              <a:ext cx="4368" cy="620"/>
            </a:xfrm>
            <a:prstGeom prst="rect">
              <a:avLst/>
            </a:prstGeom>
            <a:noFill/>
            <a:ln w="9525">
              <a:noFill/>
              <a:miter lim="800000"/>
              <a:headEnd/>
              <a:tailEnd/>
            </a:ln>
            <a:effectLst/>
          </p:spPr>
          <p:txBody>
            <a:bodyPr>
              <a:spAutoFit/>
            </a:bodyPr>
            <a:lstStyle/>
            <a:p>
              <a:pPr>
                <a:spcBef>
                  <a:spcPct val="50000"/>
                </a:spcBef>
              </a:pPr>
              <a:r>
                <a:rPr lang="en-US" altLang="en-US" sz="2800" b="1" dirty="0">
                  <a:latin typeface="Calibri" pitchFamily="34" charset="0"/>
                  <a:cs typeface="Calibri" pitchFamily="34" charset="0"/>
                </a:rPr>
                <a:t>Bachelor’s </a:t>
              </a:r>
              <a:r>
                <a:rPr lang="en-US" altLang="en-US" sz="2800" b="1" dirty="0" smtClean="0">
                  <a:latin typeface="Calibri" pitchFamily="34" charset="0"/>
                  <a:cs typeface="Calibri" pitchFamily="34" charset="0"/>
                </a:rPr>
                <a:t>Degree</a:t>
              </a:r>
            </a:p>
            <a:p>
              <a:pPr>
                <a:spcBef>
                  <a:spcPct val="50000"/>
                </a:spcBef>
              </a:pPr>
              <a:r>
                <a:rPr lang="en-US" altLang="en-US" sz="2000" dirty="0" smtClean="0">
                  <a:latin typeface="Calibri" pitchFamily="34" charset="0"/>
                  <a:cs typeface="Calibri" pitchFamily="34" charset="0"/>
                </a:rPr>
                <a:t>Bachelor of Arts (BA) / Bachelor of Science (BS)</a:t>
              </a:r>
              <a:endParaRPr lang="en-US" altLang="en-US" sz="2000" dirty="0">
                <a:latin typeface="Calibri" pitchFamily="34" charset="0"/>
                <a:cs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6"/>
                                        </p:tgtEl>
                                        <p:attrNameLst>
                                          <p:attrName>style.visibility</p:attrName>
                                        </p:attrNameLst>
                                      </p:cBhvr>
                                      <p:to>
                                        <p:strVal val="visible"/>
                                      </p:to>
                                    </p:set>
                                    <p:animEffect transition="in" filter="dissolv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0-#ppt_w/2"/>
                                          </p:val>
                                        </p:tav>
                                        <p:tav tm="100000">
                                          <p:val>
                                            <p:strVal val="#ppt_x"/>
                                          </p:val>
                                        </p:tav>
                                      </p:tavLst>
                                    </p:anim>
                                    <p:anim calcmode="lin" valueType="num">
                                      <p:cBhvr additive="base">
                                        <p:cTn id="1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additive="base">
                                        <p:cTn id="18" dur="500" fill="hold"/>
                                        <p:tgtEl>
                                          <p:spTgt spid="42"/>
                                        </p:tgtEl>
                                        <p:attrNameLst>
                                          <p:attrName>ppt_x</p:attrName>
                                        </p:attrNameLst>
                                      </p:cBhvr>
                                      <p:tavLst>
                                        <p:tav tm="0">
                                          <p:val>
                                            <p:strVal val="0-#ppt_w/2"/>
                                          </p:val>
                                        </p:tav>
                                        <p:tav tm="100000">
                                          <p:val>
                                            <p:strVal val="#ppt_x"/>
                                          </p:val>
                                        </p:tav>
                                      </p:tavLst>
                                    </p:anim>
                                    <p:anim calcmode="lin" valueType="num">
                                      <p:cBhvr additive="base">
                                        <p:cTn id="19"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additive="base">
                                        <p:cTn id="24" dur="500" fill="hold"/>
                                        <p:tgtEl>
                                          <p:spTgt spid="47"/>
                                        </p:tgtEl>
                                        <p:attrNameLst>
                                          <p:attrName>ppt_x</p:attrName>
                                        </p:attrNameLst>
                                      </p:cBhvr>
                                      <p:tavLst>
                                        <p:tav tm="0">
                                          <p:val>
                                            <p:strVal val="0-#ppt_w/2"/>
                                          </p:val>
                                        </p:tav>
                                        <p:tav tm="100000">
                                          <p:val>
                                            <p:strVal val="#ppt_x"/>
                                          </p:val>
                                        </p:tav>
                                      </p:tavLst>
                                    </p:anim>
                                    <p:anim calcmode="lin" valueType="num">
                                      <p:cBhvr additive="base">
                                        <p:cTn id="25"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ChangeArrowheads="1"/>
          </p:cNvSpPr>
          <p:nvPr/>
        </p:nvSpPr>
        <p:spPr bwMode="auto">
          <a:xfrm>
            <a:off x="457200" y="1524000"/>
            <a:ext cx="8686800" cy="609600"/>
          </a:xfrm>
          <a:prstGeom prst="rect">
            <a:avLst/>
          </a:prstGeom>
          <a:noFill/>
          <a:ln w="9525">
            <a:noFill/>
            <a:miter lim="800000"/>
            <a:headEnd/>
            <a:tailEnd/>
          </a:ln>
          <a:effectLst/>
        </p:spPr>
        <p:txBody>
          <a:bodyPr lIns="92075" tIns="46038" rIns="92075" bIns="46038" anchor="ctr"/>
          <a:lstStyle/>
          <a:p>
            <a:r>
              <a:rPr lang="en-US" altLang="en-US" sz="4000" b="1" dirty="0">
                <a:solidFill>
                  <a:srgbClr val="000066"/>
                </a:solidFill>
                <a:latin typeface="Calibri" pitchFamily="34" charset="0"/>
                <a:cs typeface="Calibri" pitchFamily="34" charset="0"/>
              </a:rPr>
              <a:t>Degrees after the </a:t>
            </a:r>
            <a:r>
              <a:rPr lang="en-US" altLang="en-US" sz="4000" b="1" dirty="0" smtClean="0">
                <a:solidFill>
                  <a:srgbClr val="000066"/>
                </a:solidFill>
                <a:latin typeface="Calibri" pitchFamily="34" charset="0"/>
                <a:cs typeface="Calibri" pitchFamily="34" charset="0"/>
              </a:rPr>
              <a:t>BA/BS</a:t>
            </a:r>
            <a:endParaRPr lang="en-US" altLang="en-US" sz="4000" b="1" dirty="0">
              <a:solidFill>
                <a:srgbClr val="000066"/>
              </a:solidFill>
              <a:latin typeface="Calibri" pitchFamily="34" charset="0"/>
              <a:cs typeface="Calibri" pitchFamily="34" charset="0"/>
            </a:endParaRPr>
          </a:p>
        </p:txBody>
      </p:sp>
      <p:grpSp>
        <p:nvGrpSpPr>
          <p:cNvPr id="35" name="Group 20"/>
          <p:cNvGrpSpPr>
            <a:grpSpLocks/>
          </p:cNvGrpSpPr>
          <p:nvPr/>
        </p:nvGrpSpPr>
        <p:grpSpPr bwMode="auto">
          <a:xfrm>
            <a:off x="457200" y="2590800"/>
            <a:ext cx="8224838" cy="1784350"/>
            <a:chOff x="288" y="1322"/>
            <a:chExt cx="5181" cy="1124"/>
          </a:xfrm>
        </p:grpSpPr>
        <p:grpSp>
          <p:nvGrpSpPr>
            <p:cNvPr id="36" name="Group 18"/>
            <p:cNvGrpSpPr>
              <a:grpSpLocks/>
            </p:cNvGrpSpPr>
            <p:nvPr/>
          </p:nvGrpSpPr>
          <p:grpSpPr bwMode="auto">
            <a:xfrm>
              <a:off x="1056" y="1776"/>
              <a:ext cx="4413" cy="670"/>
              <a:chOff x="1059" y="1798"/>
              <a:chExt cx="4413" cy="670"/>
            </a:xfrm>
          </p:grpSpPr>
          <p:pic>
            <p:nvPicPr>
              <p:cNvPr id="40" name="Picture 5" descr="SO00629_"/>
              <p:cNvPicPr>
                <a:picLocks noChangeAspect="1" noChangeArrowheads="1"/>
              </p:cNvPicPr>
              <p:nvPr/>
            </p:nvPicPr>
            <p:blipFill>
              <a:blip r:embed="rId2"/>
              <a:srcRect/>
              <a:stretch>
                <a:fillRect/>
              </a:stretch>
            </p:blipFill>
            <p:spPr bwMode="auto">
              <a:xfrm>
                <a:off x="1059" y="1798"/>
                <a:ext cx="460" cy="528"/>
              </a:xfrm>
              <a:prstGeom prst="rect">
                <a:avLst/>
              </a:prstGeom>
              <a:noFill/>
            </p:spPr>
          </p:pic>
          <p:sp>
            <p:nvSpPr>
              <p:cNvPr id="41" name="Text Box 6"/>
              <p:cNvSpPr txBox="1">
                <a:spLocks noChangeArrowheads="1"/>
              </p:cNvSpPr>
              <p:nvPr/>
            </p:nvSpPr>
            <p:spPr bwMode="auto">
              <a:xfrm>
                <a:off x="1635" y="1872"/>
                <a:ext cx="3837" cy="596"/>
              </a:xfrm>
              <a:prstGeom prst="rect">
                <a:avLst/>
              </a:prstGeom>
              <a:noFill/>
              <a:ln w="9525">
                <a:noFill/>
                <a:miter lim="800000"/>
                <a:headEnd/>
                <a:tailEnd/>
              </a:ln>
              <a:effectLst/>
            </p:spPr>
            <p:txBody>
              <a:bodyPr>
                <a:spAutoFit/>
              </a:bodyPr>
              <a:lstStyle/>
              <a:p>
                <a:r>
                  <a:rPr lang="en-US" altLang="en-US" sz="2800" b="1">
                    <a:latin typeface="Calibri" pitchFamily="34" charset="0"/>
                    <a:cs typeface="Calibri" pitchFamily="34" charset="0"/>
                  </a:rPr>
                  <a:t>Master’s Degree</a:t>
                </a:r>
              </a:p>
              <a:p>
                <a:endParaRPr lang="en-US" altLang="en-US" sz="2800" b="1">
                  <a:solidFill>
                    <a:srgbClr val="FFFF00"/>
                  </a:solidFill>
                  <a:latin typeface="Calibri" pitchFamily="34" charset="0"/>
                  <a:cs typeface="Calibri" pitchFamily="34" charset="0"/>
                </a:endParaRPr>
              </a:p>
            </p:txBody>
          </p:sp>
        </p:grpSp>
        <p:grpSp>
          <p:nvGrpSpPr>
            <p:cNvPr id="37" name="Group 16"/>
            <p:cNvGrpSpPr>
              <a:grpSpLocks/>
            </p:cNvGrpSpPr>
            <p:nvPr/>
          </p:nvGrpSpPr>
          <p:grpSpPr bwMode="auto">
            <a:xfrm>
              <a:off x="288" y="1322"/>
              <a:ext cx="4870" cy="336"/>
              <a:chOff x="288" y="1344"/>
              <a:chExt cx="4870" cy="336"/>
            </a:xfrm>
          </p:grpSpPr>
          <p:sp>
            <p:nvSpPr>
              <p:cNvPr id="38" name="AutoShape 7"/>
              <p:cNvSpPr>
                <a:spLocks noChangeArrowheads="1"/>
              </p:cNvSpPr>
              <p:nvPr/>
            </p:nvSpPr>
            <p:spPr bwMode="auto">
              <a:xfrm>
                <a:off x="291" y="1344"/>
                <a:ext cx="3683" cy="336"/>
              </a:xfrm>
              <a:prstGeom prst="roundRect">
                <a:avLst>
                  <a:gd name="adj" fmla="val 16667"/>
                </a:avLst>
              </a:prstGeom>
              <a:solidFill>
                <a:srgbClr val="FFFF00"/>
              </a:solidFill>
              <a:ln w="9525">
                <a:solidFill>
                  <a:schemeClr val="tx1"/>
                </a:solidFill>
                <a:round/>
                <a:headEnd/>
                <a:tailEnd/>
              </a:ln>
              <a:effectLst/>
            </p:spPr>
            <p:txBody>
              <a:bodyPr wrap="none" anchor="ctr"/>
              <a:lstStyle/>
              <a:p>
                <a:endParaRPr lang="en-US">
                  <a:latin typeface="Calibri" pitchFamily="34" charset="0"/>
                  <a:cs typeface="Calibri" pitchFamily="34" charset="0"/>
                </a:endParaRPr>
              </a:p>
            </p:txBody>
          </p:sp>
          <p:sp>
            <p:nvSpPr>
              <p:cNvPr id="39" name="Text Box 8"/>
              <p:cNvSpPr txBox="1">
                <a:spLocks noChangeArrowheads="1"/>
              </p:cNvSpPr>
              <p:nvPr/>
            </p:nvSpPr>
            <p:spPr bwMode="auto">
              <a:xfrm>
                <a:off x="288" y="1344"/>
                <a:ext cx="4870" cy="298"/>
              </a:xfrm>
              <a:prstGeom prst="rect">
                <a:avLst/>
              </a:prstGeom>
              <a:noFill/>
              <a:ln w="9525">
                <a:noFill/>
                <a:miter lim="800000"/>
                <a:headEnd/>
                <a:tailEnd/>
              </a:ln>
              <a:effectLst/>
            </p:spPr>
            <p:txBody>
              <a:bodyPr>
                <a:spAutoFit/>
              </a:bodyPr>
              <a:lstStyle/>
              <a:p>
                <a:pPr>
                  <a:spcBef>
                    <a:spcPct val="50000"/>
                  </a:spcBef>
                </a:pPr>
                <a:r>
                  <a:rPr lang="en-US" altLang="en-US" b="1" dirty="0" smtClean="0">
                    <a:solidFill>
                      <a:srgbClr val="0033CC"/>
                    </a:solidFill>
                    <a:latin typeface="Calibri" pitchFamily="34" charset="0"/>
                    <a:cs typeface="Calibri" pitchFamily="34" charset="0"/>
                  </a:rPr>
                  <a:t>University - 2 </a:t>
                </a:r>
                <a:r>
                  <a:rPr lang="en-US" altLang="en-US" b="1" dirty="0">
                    <a:solidFill>
                      <a:srgbClr val="0033CC"/>
                    </a:solidFill>
                    <a:latin typeface="Calibri" pitchFamily="34" charset="0"/>
                    <a:cs typeface="Calibri" pitchFamily="34" charset="0"/>
                  </a:rPr>
                  <a:t>years or more</a:t>
                </a:r>
              </a:p>
            </p:txBody>
          </p:sp>
        </p:grpSp>
      </p:grpSp>
      <p:grpSp>
        <p:nvGrpSpPr>
          <p:cNvPr id="42" name="Group 21"/>
          <p:cNvGrpSpPr>
            <a:grpSpLocks/>
          </p:cNvGrpSpPr>
          <p:nvPr/>
        </p:nvGrpSpPr>
        <p:grpSpPr bwMode="auto">
          <a:xfrm>
            <a:off x="304800" y="4343400"/>
            <a:ext cx="8966200" cy="3090863"/>
            <a:chOff x="304" y="3024"/>
            <a:chExt cx="5504" cy="1947"/>
          </a:xfrm>
        </p:grpSpPr>
        <p:grpSp>
          <p:nvGrpSpPr>
            <p:cNvPr id="43" name="Group 19"/>
            <p:cNvGrpSpPr>
              <a:grpSpLocks/>
            </p:cNvGrpSpPr>
            <p:nvPr/>
          </p:nvGrpSpPr>
          <p:grpSpPr bwMode="auto">
            <a:xfrm>
              <a:off x="1059" y="3504"/>
              <a:ext cx="4749" cy="1467"/>
              <a:chOff x="1059" y="3504"/>
              <a:chExt cx="4749" cy="1467"/>
            </a:xfrm>
          </p:grpSpPr>
          <p:pic>
            <p:nvPicPr>
              <p:cNvPr id="47" name="Picture 9" descr="SO00629_"/>
              <p:cNvPicPr>
                <a:picLocks noChangeAspect="1" noChangeArrowheads="1"/>
              </p:cNvPicPr>
              <p:nvPr/>
            </p:nvPicPr>
            <p:blipFill>
              <a:blip r:embed="rId2"/>
              <a:srcRect/>
              <a:stretch>
                <a:fillRect/>
              </a:stretch>
            </p:blipFill>
            <p:spPr bwMode="auto">
              <a:xfrm>
                <a:off x="1059" y="3504"/>
                <a:ext cx="460" cy="528"/>
              </a:xfrm>
              <a:prstGeom prst="rect">
                <a:avLst/>
              </a:prstGeom>
              <a:noFill/>
            </p:spPr>
          </p:pic>
          <p:sp>
            <p:nvSpPr>
              <p:cNvPr id="48" name="Text Box 10"/>
              <p:cNvSpPr txBox="1">
                <a:spLocks noChangeArrowheads="1"/>
              </p:cNvSpPr>
              <p:nvPr/>
            </p:nvSpPr>
            <p:spPr bwMode="auto">
              <a:xfrm>
                <a:off x="1635" y="3624"/>
                <a:ext cx="4173" cy="1347"/>
              </a:xfrm>
              <a:prstGeom prst="rect">
                <a:avLst/>
              </a:prstGeom>
              <a:noFill/>
              <a:ln w="9525">
                <a:noFill/>
                <a:miter lim="800000"/>
                <a:headEnd/>
                <a:tailEnd/>
              </a:ln>
              <a:effectLst/>
            </p:spPr>
            <p:txBody>
              <a:bodyPr>
                <a:spAutoFit/>
              </a:bodyPr>
              <a:lstStyle/>
              <a:p>
                <a:pPr>
                  <a:spcBef>
                    <a:spcPct val="50000"/>
                  </a:spcBef>
                </a:pPr>
                <a:r>
                  <a:rPr lang="en-US" altLang="en-US" sz="2800" b="1" dirty="0">
                    <a:latin typeface="Calibri" pitchFamily="34" charset="0"/>
                    <a:cs typeface="Calibri" pitchFamily="34" charset="0"/>
                  </a:rPr>
                  <a:t>Doctorate </a:t>
                </a:r>
                <a:r>
                  <a:rPr lang="en-US" altLang="en-US" sz="2800" b="1" dirty="0" smtClean="0">
                    <a:latin typeface="Calibri" pitchFamily="34" charset="0"/>
                    <a:cs typeface="Calibri" pitchFamily="34" charset="0"/>
                  </a:rPr>
                  <a:t>Degrees: </a:t>
                </a:r>
                <a:r>
                  <a:rPr lang="en-US" altLang="en-US" sz="2100" dirty="0" smtClean="0">
                    <a:latin typeface="Calibri" pitchFamily="34" charset="0"/>
                    <a:cs typeface="Calibri" pitchFamily="34" charset="0"/>
                  </a:rPr>
                  <a:t>Doctor of Philosophy (Ph.D.), Doctor of Education (</a:t>
                </a:r>
                <a:r>
                  <a:rPr lang="en-US" altLang="en-US" sz="2100" dirty="0" err="1" smtClean="0">
                    <a:latin typeface="Calibri" pitchFamily="34" charset="0"/>
                    <a:cs typeface="Calibri" pitchFamily="34" charset="0"/>
                  </a:rPr>
                  <a:t>Ed.D</a:t>
                </a:r>
                <a:r>
                  <a:rPr lang="en-US" altLang="en-US" sz="2100" dirty="0" smtClean="0">
                    <a:latin typeface="Calibri" pitchFamily="34" charset="0"/>
                    <a:cs typeface="Calibri" pitchFamily="34" charset="0"/>
                  </a:rPr>
                  <a:t>.), Doctor of Medicine (M.D.)</a:t>
                </a:r>
                <a:endParaRPr lang="en-US" altLang="en-US" sz="2100" dirty="0">
                  <a:latin typeface="Calibri" pitchFamily="34" charset="0"/>
                  <a:cs typeface="Calibri" pitchFamily="34" charset="0"/>
                </a:endParaRPr>
              </a:p>
              <a:p>
                <a:pPr>
                  <a:spcBef>
                    <a:spcPct val="50000"/>
                  </a:spcBef>
                </a:pPr>
                <a:r>
                  <a:rPr lang="en-US" altLang="en-US" sz="2800" b="1" dirty="0">
                    <a:latin typeface="Calibri" pitchFamily="34" charset="0"/>
                    <a:cs typeface="Calibri" pitchFamily="34" charset="0"/>
                  </a:rPr>
                  <a:t>Professional </a:t>
                </a:r>
                <a:r>
                  <a:rPr lang="en-US" altLang="en-US" sz="2800" b="1" dirty="0" smtClean="0">
                    <a:latin typeface="Calibri" pitchFamily="34" charset="0"/>
                    <a:cs typeface="Calibri" pitchFamily="34" charset="0"/>
                  </a:rPr>
                  <a:t>Degrees: </a:t>
                </a:r>
                <a:r>
                  <a:rPr lang="en-US" altLang="en-US" sz="2100" dirty="0" smtClean="0">
                    <a:latin typeface="Calibri" pitchFamily="34" charset="0"/>
                    <a:cs typeface="Calibri" pitchFamily="34" charset="0"/>
                  </a:rPr>
                  <a:t>Law </a:t>
                </a:r>
                <a:r>
                  <a:rPr lang="en-US" altLang="en-US" sz="2100" dirty="0">
                    <a:latin typeface="Calibri" pitchFamily="34" charset="0"/>
                    <a:cs typeface="Calibri" pitchFamily="34" charset="0"/>
                  </a:rPr>
                  <a:t>Degree</a:t>
                </a:r>
              </a:p>
              <a:p>
                <a:pPr>
                  <a:spcBef>
                    <a:spcPct val="50000"/>
                  </a:spcBef>
                </a:pPr>
                <a:endParaRPr lang="en-US" altLang="en-US" sz="2800" b="1" dirty="0">
                  <a:solidFill>
                    <a:srgbClr val="FFFF00"/>
                  </a:solidFill>
                  <a:latin typeface="Calibri" pitchFamily="34" charset="0"/>
                  <a:cs typeface="Calibri" pitchFamily="34" charset="0"/>
                </a:endParaRPr>
              </a:p>
            </p:txBody>
          </p:sp>
        </p:grpSp>
        <p:grpSp>
          <p:nvGrpSpPr>
            <p:cNvPr id="44" name="Group 17"/>
            <p:cNvGrpSpPr>
              <a:grpSpLocks/>
            </p:cNvGrpSpPr>
            <p:nvPr/>
          </p:nvGrpSpPr>
          <p:grpSpPr bwMode="auto">
            <a:xfrm>
              <a:off x="304" y="3024"/>
              <a:ext cx="3728" cy="336"/>
              <a:chOff x="304" y="3024"/>
              <a:chExt cx="3728" cy="336"/>
            </a:xfrm>
          </p:grpSpPr>
          <p:sp>
            <p:nvSpPr>
              <p:cNvPr id="45" name="AutoShape 2"/>
              <p:cNvSpPr>
                <a:spLocks noChangeArrowheads="1"/>
              </p:cNvSpPr>
              <p:nvPr/>
            </p:nvSpPr>
            <p:spPr bwMode="auto">
              <a:xfrm>
                <a:off x="304" y="3024"/>
                <a:ext cx="3286" cy="336"/>
              </a:xfrm>
              <a:prstGeom prst="roundRect">
                <a:avLst>
                  <a:gd name="adj" fmla="val 16667"/>
                </a:avLst>
              </a:prstGeom>
              <a:solidFill>
                <a:srgbClr val="FFFF00"/>
              </a:solidFill>
              <a:ln w="9525">
                <a:solidFill>
                  <a:schemeClr val="tx1"/>
                </a:solidFill>
                <a:round/>
                <a:headEnd/>
                <a:tailEnd/>
              </a:ln>
              <a:effectLst/>
            </p:spPr>
            <p:txBody>
              <a:bodyPr wrap="none" anchor="ctr"/>
              <a:lstStyle/>
              <a:p>
                <a:endParaRPr lang="en-US">
                  <a:latin typeface="Calibri" pitchFamily="34" charset="0"/>
                  <a:cs typeface="Calibri" pitchFamily="34" charset="0"/>
                </a:endParaRPr>
              </a:p>
            </p:txBody>
          </p:sp>
          <p:sp>
            <p:nvSpPr>
              <p:cNvPr id="46" name="Text Box 3"/>
              <p:cNvSpPr txBox="1">
                <a:spLocks noChangeArrowheads="1"/>
              </p:cNvSpPr>
              <p:nvPr/>
            </p:nvSpPr>
            <p:spPr bwMode="auto">
              <a:xfrm>
                <a:off x="339" y="3024"/>
                <a:ext cx="3693" cy="288"/>
              </a:xfrm>
              <a:prstGeom prst="rect">
                <a:avLst/>
              </a:prstGeom>
              <a:noFill/>
              <a:ln w="9525">
                <a:noFill/>
                <a:miter lim="800000"/>
                <a:headEnd/>
                <a:tailEnd/>
              </a:ln>
              <a:effectLst/>
            </p:spPr>
            <p:txBody>
              <a:bodyPr>
                <a:spAutoFit/>
              </a:bodyPr>
              <a:lstStyle/>
              <a:p>
                <a:pPr>
                  <a:spcBef>
                    <a:spcPct val="50000"/>
                  </a:spcBef>
                </a:pPr>
                <a:r>
                  <a:rPr lang="en-US" altLang="en-US" b="1" dirty="0">
                    <a:solidFill>
                      <a:srgbClr val="0033CC"/>
                    </a:solidFill>
                    <a:latin typeface="Calibri" pitchFamily="34" charset="0"/>
                    <a:cs typeface="Calibri" pitchFamily="34" charset="0"/>
                  </a:rPr>
                  <a:t>University </a:t>
                </a:r>
                <a:r>
                  <a:rPr lang="en-US" altLang="en-US" b="1" dirty="0" smtClean="0">
                    <a:solidFill>
                      <a:srgbClr val="0033CC"/>
                    </a:solidFill>
                    <a:latin typeface="Calibri" pitchFamily="34" charset="0"/>
                    <a:cs typeface="Calibri" pitchFamily="34" charset="0"/>
                  </a:rPr>
                  <a:t>- 3 </a:t>
                </a:r>
                <a:r>
                  <a:rPr lang="en-US" altLang="en-US" b="1" dirty="0">
                    <a:solidFill>
                      <a:srgbClr val="0033CC"/>
                    </a:solidFill>
                    <a:latin typeface="Calibri" pitchFamily="34" charset="0"/>
                    <a:cs typeface="Calibri" pitchFamily="34" charset="0"/>
                  </a:rPr>
                  <a:t>years or more</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additive="base">
                                        <p:cTn id="12" dur="500" fill="hold"/>
                                        <p:tgtEl>
                                          <p:spTgt spid="35"/>
                                        </p:tgtEl>
                                        <p:attrNameLst>
                                          <p:attrName>ppt_x</p:attrName>
                                        </p:attrNameLst>
                                      </p:cBhvr>
                                      <p:tavLst>
                                        <p:tav tm="0">
                                          <p:val>
                                            <p:strVal val="0-#ppt_w/2"/>
                                          </p:val>
                                        </p:tav>
                                        <p:tav tm="100000">
                                          <p:val>
                                            <p:strVal val="#ppt_x"/>
                                          </p:val>
                                        </p:tav>
                                      </p:tavLst>
                                    </p:anim>
                                    <p:anim calcmode="lin" valueType="num">
                                      <p:cBhvr additive="base">
                                        <p:cTn id="13"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additive="base">
                                        <p:cTn id="18" dur="500" fill="hold"/>
                                        <p:tgtEl>
                                          <p:spTgt spid="42"/>
                                        </p:tgtEl>
                                        <p:attrNameLst>
                                          <p:attrName>ppt_x</p:attrName>
                                        </p:attrNameLst>
                                      </p:cBhvr>
                                      <p:tavLst>
                                        <p:tav tm="0">
                                          <p:val>
                                            <p:strVal val="0-#ppt_w/2"/>
                                          </p:val>
                                        </p:tav>
                                        <p:tav tm="100000">
                                          <p:val>
                                            <p:strVal val="#ppt_x"/>
                                          </p:val>
                                        </p:tav>
                                      </p:tavLst>
                                    </p:anim>
                                    <p:anim calcmode="lin" valueType="num">
                                      <p:cBhvr additive="base">
                                        <p:cTn id="19"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15"/>
          <p:cNvSpPr>
            <a:spLocks noGrp="1" noChangeArrowheads="1"/>
          </p:cNvSpPr>
          <p:nvPr>
            <p:ph type="title" idx="4294967295"/>
          </p:nvPr>
        </p:nvSpPr>
        <p:spPr>
          <a:xfrm>
            <a:off x="685800" y="1066800"/>
            <a:ext cx="8458200" cy="838200"/>
          </a:xfrm>
        </p:spPr>
        <p:txBody>
          <a:bodyPr/>
          <a:lstStyle/>
          <a:p>
            <a:r>
              <a:rPr lang="en-US" altLang="en-US" sz="4000" b="1" dirty="0" smtClean="0">
                <a:latin typeface="Calibri" pitchFamily="34" charset="0"/>
                <a:cs typeface="Calibri" pitchFamily="34" charset="0"/>
              </a:rPr>
              <a:t>Systems </a:t>
            </a:r>
            <a:r>
              <a:rPr lang="en-US" altLang="en-US" sz="4000" b="1" dirty="0">
                <a:latin typeface="Calibri" pitchFamily="34" charset="0"/>
                <a:cs typeface="Calibri" pitchFamily="34" charset="0"/>
              </a:rPr>
              <a:t>of Higher Education</a:t>
            </a:r>
            <a:endParaRPr lang="en-US" altLang="en-US" sz="4000" dirty="0">
              <a:latin typeface="Calibri" pitchFamily="34" charset="0"/>
              <a:cs typeface="Calibri" pitchFamily="34" charset="0"/>
            </a:endParaRPr>
          </a:p>
        </p:txBody>
      </p:sp>
      <p:sp>
        <p:nvSpPr>
          <p:cNvPr id="12" name="Rectangle 3"/>
          <p:cNvSpPr txBox="1">
            <a:spLocks noChangeArrowheads="1"/>
          </p:cNvSpPr>
          <p:nvPr/>
        </p:nvSpPr>
        <p:spPr bwMode="auto">
          <a:xfrm>
            <a:off x="609600" y="2111375"/>
            <a:ext cx="7543800"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3200" b="0" i="0" u="none" strike="noStrike" kern="0" cap="none" spc="0" normalizeH="0" baseline="0" noProof="0" dirty="0" smtClean="0">
                <a:ln>
                  <a:noFill/>
                </a:ln>
                <a:solidFill>
                  <a:schemeClr val="tx1"/>
                </a:solidFill>
                <a:effectLst/>
                <a:uLnTx/>
                <a:uFillTx/>
                <a:latin typeface="+mn-lt"/>
                <a:ea typeface="+mn-ea"/>
                <a:cs typeface="+mn-cs"/>
              </a:rPr>
              <a:t>Community Colleges</a:t>
            </a:r>
          </a:p>
          <a:p>
            <a:pPr marL="342900" marR="0" lvl="0" indent="-342900" algn="l" defTabSz="914400" rtl="0" eaLnBrk="1" fontAlgn="base" latinLnBrk="0" hangingPunct="1">
              <a:lnSpc>
                <a:spcPct val="100000"/>
              </a:lnSpc>
              <a:spcBef>
                <a:spcPct val="20000"/>
              </a:spcBef>
              <a:spcAft>
                <a:spcPct val="0"/>
              </a:spcAft>
              <a:buClrTx/>
              <a:buSzTx/>
              <a:tabLst/>
              <a:defRPr/>
            </a:pPr>
            <a:endParaRPr kumimoji="1" lang="en-US" sz="1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3200" b="0" i="0" u="none" strike="noStrike" kern="0" cap="none" spc="0" normalizeH="0" baseline="0" noProof="0" dirty="0" smtClean="0">
                <a:ln>
                  <a:noFill/>
                </a:ln>
                <a:solidFill>
                  <a:schemeClr val="tx1"/>
                </a:solidFill>
                <a:effectLst/>
                <a:uLnTx/>
                <a:uFillTx/>
                <a:latin typeface="+mn-lt"/>
                <a:ea typeface="+mn-ea"/>
                <a:cs typeface="+mn-cs"/>
              </a:rPr>
              <a:t>State Universities</a:t>
            </a:r>
          </a:p>
          <a:p>
            <a:pPr marL="342900" marR="0" lvl="0" indent="-342900" algn="l" defTabSz="914400" rtl="0" eaLnBrk="1" fontAlgn="base" latinLnBrk="0" hangingPunct="1">
              <a:lnSpc>
                <a:spcPct val="100000"/>
              </a:lnSpc>
              <a:spcBef>
                <a:spcPct val="20000"/>
              </a:spcBef>
              <a:spcAft>
                <a:spcPct val="0"/>
              </a:spcAft>
              <a:buClrTx/>
              <a:buSzTx/>
              <a:tabLst/>
              <a:defRPr/>
            </a:pPr>
            <a:endParaRPr kumimoji="1"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3200" b="0" i="0" u="none" strike="noStrike" kern="0" cap="none" spc="0" normalizeH="0" baseline="0" noProof="0" dirty="0" smtClean="0">
                <a:ln>
                  <a:noFill/>
                </a:ln>
                <a:solidFill>
                  <a:schemeClr val="tx1"/>
                </a:solidFill>
                <a:effectLst/>
                <a:uLnTx/>
                <a:uFillTx/>
                <a:latin typeface="+mn-lt"/>
                <a:ea typeface="+mn-ea"/>
                <a:cs typeface="+mn-cs"/>
              </a:rPr>
              <a:t>Public Universities</a:t>
            </a:r>
          </a:p>
          <a:p>
            <a:pPr marL="342900" marR="0" lvl="0" indent="-342900" algn="l" defTabSz="914400" rtl="0" eaLnBrk="1" fontAlgn="base" latinLnBrk="0" hangingPunct="1">
              <a:lnSpc>
                <a:spcPct val="100000"/>
              </a:lnSpc>
              <a:spcBef>
                <a:spcPct val="20000"/>
              </a:spcBef>
              <a:spcAft>
                <a:spcPct val="0"/>
              </a:spcAft>
              <a:buClrTx/>
              <a:buSzTx/>
              <a:tabLst/>
              <a:defRPr/>
            </a:pPr>
            <a:endParaRPr kumimoji="1"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1" lang="en-US" sz="3200" kern="0" dirty="0" smtClean="0">
                <a:latin typeface="+mn-lt"/>
              </a:rPr>
              <a:t>Independent Colleges and Universities</a:t>
            </a:r>
            <a:endParaRPr kumimoji="1"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utoUpdateAnimBg="0"/>
    </p:bldLst>
  </p:timing>
</p:sld>
</file>

<file path=ppt/theme/theme1.xml><?xml version="1.0" encoding="utf-8"?>
<a:theme xmlns:a="http://schemas.openxmlformats.org/drawingml/2006/main" name="SHPE Master Template">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SHPE Master Template</Template>
  <TotalTime>642</TotalTime>
  <Words>727</Words>
  <Application>Microsoft PowerPoint</Application>
  <PresentationFormat>On-screen Show (4:3)</PresentationFormat>
  <Paragraphs>143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SHPE Master Template</vt:lpstr>
      <vt:lpstr>Slide 1</vt:lpstr>
      <vt:lpstr>Workshop Goals</vt:lpstr>
      <vt:lpstr>Why Go To College?</vt:lpstr>
      <vt:lpstr>Why College?  continued…</vt:lpstr>
      <vt:lpstr>Why College?  continued…</vt:lpstr>
      <vt:lpstr>Why College?  continued…</vt:lpstr>
      <vt:lpstr>Slide 7</vt:lpstr>
      <vt:lpstr>Slide 8</vt:lpstr>
      <vt:lpstr>Systems of Higher Education</vt:lpstr>
      <vt:lpstr>Slide 10</vt:lpstr>
      <vt:lpstr>State University </vt:lpstr>
      <vt:lpstr>Slide 12</vt:lpstr>
      <vt:lpstr>Slide 13</vt:lpstr>
      <vt:lpstr>Start Preparing Now for College</vt:lpstr>
      <vt:lpstr>Start Preparing now for College continued…</vt:lpstr>
      <vt:lpstr>Start Preparing now for College continued…</vt:lpstr>
      <vt:lpstr>Factors to consider when choosing a college</vt:lpstr>
      <vt:lpstr>College Search Tools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MariaL</dc:creator>
  <cp:lastModifiedBy>MariaL</cp:lastModifiedBy>
  <cp:revision>89</cp:revision>
  <cp:lastPrinted>1601-01-01T00:00:00Z</cp:lastPrinted>
  <dcterms:created xsi:type="dcterms:W3CDTF">2012-06-11T13:38:57Z</dcterms:created>
  <dcterms:modified xsi:type="dcterms:W3CDTF">2012-09-12T20:43:00Z</dcterms:modified>
</cp:coreProperties>
</file>