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6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69" r:id="rId11"/>
    <p:sldId id="268" r:id="rId12"/>
    <p:sldId id="267" r:id="rId13"/>
    <p:sldId id="273" r:id="rId14"/>
    <p:sldId id="275" r:id="rId15"/>
    <p:sldId id="274" r:id="rId16"/>
    <p:sldId id="258" r:id="rId17"/>
    <p:sldId id="277" r:id="rId18"/>
    <p:sldId id="276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  <a:srgbClr val="009900"/>
    <a:srgbClr val="33CC33"/>
    <a:srgbClr val="FF9900"/>
    <a:srgbClr val="FFFF00"/>
    <a:srgbClr val="CC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24" autoAdjust="0"/>
  </p:normalViewPr>
  <p:slideViewPr>
    <p:cSldViewPr>
      <p:cViewPr>
        <p:scale>
          <a:sx n="100" d="100"/>
          <a:sy n="100" d="100"/>
        </p:scale>
        <p:origin x="-510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9" tIns="46685" rIns="93369" bIns="46685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9" tIns="46685" rIns="93369" bIns="4668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9" tIns="46685" rIns="93369" bIns="46685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9" tIns="46685" rIns="93369" bIns="4668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08686329-5B3B-4CBD-93C5-C99E3834D3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2637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1" rIns="93324" bIns="46661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8704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1" rIns="93324" bIns="46661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8704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700088"/>
            <a:ext cx="4660900" cy="3495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704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9125"/>
            <a:ext cx="5140325" cy="419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1" rIns="93324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825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1" rIns="93324" bIns="46661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8704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5825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1" rIns="93324" bIns="46661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1A080B70-FC8A-4F70-B37E-A1FB20A5C7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0581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60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4061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038600"/>
            <a:ext cx="6934200" cy="1828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4062" name="Rectangle 9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4063" name="Rectangle 9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Registration Committee</a:t>
            </a:r>
          </a:p>
        </p:txBody>
      </p:sp>
      <p:sp>
        <p:nvSpPr>
          <p:cNvPr id="84064" name="Rectangle 9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5A60A6-7599-48E6-B783-F8E73F3468A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4065" name="Picture 97" descr="masthead-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0" cy="1143000"/>
          </a:xfrm>
          <a:prstGeom prst="rect">
            <a:avLst/>
          </a:prstGeom>
          <a:noFill/>
        </p:spPr>
      </p:pic>
      <p:pic>
        <p:nvPicPr>
          <p:cNvPr id="84066" name="Picture 98" descr="masthead-tit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0"/>
            <a:ext cx="5715000" cy="1143000"/>
          </a:xfrm>
          <a:prstGeom prst="rect">
            <a:avLst/>
          </a:prstGeom>
          <a:noFill/>
        </p:spPr>
      </p:pic>
      <p:pic>
        <p:nvPicPr>
          <p:cNvPr id="84067" name="Picture 99" descr="masthead-spac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0"/>
            <a:ext cx="2438400" cy="1143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Registration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C7C52-C681-420B-8F95-F5C31B4C9D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Registration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AA97C-AB2D-4433-BE1D-B9BC66242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Registration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99FAA-99F8-4429-9F4C-4C25C9357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Registration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6C9BB-CD42-47CE-A9EC-FE38ED3C09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Registration Committee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0AB33-1E99-420B-9120-120CA63668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Registration Committee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09814-4EBF-46D4-A239-0AD7F6FC01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Registration Committee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6AD59-A5B4-49AF-B21A-B38B4D5968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Registration Committee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C147A-A723-4C8B-814B-68853F1995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Registration Committee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FB099-221B-46A0-9D74-49B917232B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Registration Committee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E4552-96F1-49DC-A939-1C1032772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050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947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48" name="Rectangle 20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2949" name="Rectangle 20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Registration Committee</a:t>
            </a:r>
          </a:p>
        </p:txBody>
      </p:sp>
      <p:sp>
        <p:nvSpPr>
          <p:cNvPr id="82950" name="Rectangle 20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20F7DB-423E-4BB0-86B9-A37245FC501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3107" name="Picture 2211" descr="masthead-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47750" cy="1143000"/>
          </a:xfrm>
          <a:prstGeom prst="rect">
            <a:avLst/>
          </a:prstGeom>
          <a:noFill/>
        </p:spPr>
      </p:pic>
      <p:pic>
        <p:nvPicPr>
          <p:cNvPr id="83108" name="Picture 2212" descr="masthead-titl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429000" y="0"/>
            <a:ext cx="5715000" cy="1143000"/>
          </a:xfrm>
          <a:prstGeom prst="rect">
            <a:avLst/>
          </a:prstGeom>
          <a:noFill/>
        </p:spPr>
      </p:pic>
      <p:pic>
        <p:nvPicPr>
          <p:cNvPr id="83109" name="Picture 2213" descr="masthead-space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990600" y="0"/>
            <a:ext cx="2438400" cy="1143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133600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en-US" sz="4000" b="1" dirty="0">
              <a:latin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sz="5400" dirty="0">
              <a:solidFill>
                <a:srgbClr val="000066"/>
              </a:solidFill>
              <a:latin typeface="CopprplGoth Bd BT"/>
            </a:endParaRPr>
          </a:p>
          <a:p>
            <a:pPr algn="ctr"/>
            <a:r>
              <a:rPr lang="es-MX" altLang="en-US" sz="3300" b="1" dirty="0" smtClean="0">
                <a:solidFill>
                  <a:srgbClr val="000066"/>
                </a:solidFill>
                <a:latin typeface="Arial" pitchFamily="34" charset="0"/>
              </a:rPr>
              <a:t>Analizando Las Opciones </a:t>
            </a:r>
            <a:r>
              <a:rPr lang="es-MX" altLang="en-US" sz="3300" b="1" dirty="0" smtClean="0">
                <a:solidFill>
                  <a:srgbClr val="000066"/>
                </a:solidFill>
                <a:latin typeface="Arial" pitchFamily="34" charset="0"/>
              </a:rPr>
              <a:t>Universitarias:</a:t>
            </a:r>
            <a:endParaRPr lang="es-MX" altLang="en-US" sz="3300" b="1" dirty="0" smtClean="0">
              <a:solidFill>
                <a:srgbClr val="000066"/>
              </a:solidFill>
              <a:latin typeface="Arial" pitchFamily="34" charset="0"/>
            </a:endParaRPr>
          </a:p>
          <a:p>
            <a:pPr algn="ctr"/>
            <a:r>
              <a:rPr lang="es-MX" altLang="en-US" sz="3300" b="1" dirty="0" smtClean="0">
                <a:latin typeface="Arial" pitchFamily="34" charset="0"/>
              </a:rPr>
              <a:t>Beneficios, Vías y Preparación </a:t>
            </a:r>
            <a:endParaRPr lang="es-MX" altLang="en-US" sz="3300" b="1" dirty="0">
              <a:latin typeface="Arial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 bwMode="auto">
          <a:xfrm>
            <a:off x="304800" y="5181600"/>
            <a:ext cx="434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3200" i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Raúl Hinojosa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MX" sz="3200" i="1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14 de Septiembre 2012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 bwMode="auto">
          <a:xfrm>
            <a:off x="4724400" y="5181600"/>
            <a:ext cx="434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i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Presentación de:</a:t>
            </a:r>
          </a:p>
          <a:p>
            <a:r>
              <a:rPr lang="es-MX" i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Herramientas universitarias para Escuelas</a:t>
            </a:r>
            <a:endParaRPr kumimoji="0" lang="en-US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63054" y="1219200"/>
            <a:ext cx="61597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altLang="en-US" sz="4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Colegios Comunitarios</a:t>
            </a:r>
            <a:endParaRPr lang="es-MX" altLang="en-US" sz="4000" b="1" dirty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33400" y="1955519"/>
            <a:ext cx="7924800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kumimoji="1" lang="es-MX" altLang="en-US" sz="2200" b="1" dirty="0" smtClean="0">
                <a:latin typeface="Calibri" pitchFamily="34" charset="0"/>
                <a:cs typeface="Calibri" pitchFamily="34" charset="0"/>
              </a:rPr>
              <a:t>Preparan a estudiantes  para que se transfieran a una universidad</a:t>
            </a:r>
            <a:endParaRPr lang="es-MX" altLang="en-US" sz="2200" b="1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kumimoji="1" lang="es-MX" altLang="en-US" sz="2200" b="1" dirty="0" smtClean="0">
                <a:latin typeface="Calibri" pitchFamily="34" charset="0"/>
                <a:cs typeface="Calibri" pitchFamily="34" charset="0"/>
              </a:rPr>
              <a:t>Otorgan títulos de asociado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kumimoji="1" lang="es-MX" altLang="en-US" sz="2200" b="1" dirty="0" smtClean="0">
                <a:latin typeface="Calibri" pitchFamily="34" charset="0"/>
                <a:cs typeface="Calibri" pitchFamily="34" charset="0"/>
              </a:rPr>
              <a:t>Ofrecen capacitaci</a:t>
            </a:r>
            <a:r>
              <a:rPr lang="es-MX" altLang="en-US" sz="2200" b="1" dirty="0" smtClean="0">
                <a:latin typeface="Calibri" pitchFamily="34" charset="0"/>
                <a:cs typeface="Calibri" pitchFamily="34" charset="0"/>
              </a:rPr>
              <a:t>ón</a:t>
            </a:r>
            <a:r>
              <a:rPr kumimoji="1" lang="es-MX" altLang="en-US" sz="2200" b="1" dirty="0" smtClean="0">
                <a:latin typeface="Calibri" pitchFamily="34" charset="0"/>
                <a:cs typeface="Calibri" pitchFamily="34" charset="0"/>
              </a:rPr>
              <a:t> vocacional para el desarrollo profesional</a:t>
            </a:r>
            <a:endParaRPr lang="es-MX" altLang="en-US" sz="2200" b="1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kumimoji="1" lang="en-US" sz="2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1" lang="es-MX" sz="2200" b="1" dirty="0" smtClean="0">
                <a:latin typeface="Calibri" pitchFamily="34" charset="0"/>
                <a:cs typeface="Calibri" pitchFamily="34" charset="0"/>
              </a:rPr>
              <a:t>La mayoría de los estudiantes viven fuera del campus  </a:t>
            </a:r>
            <a:r>
              <a:rPr kumimoji="1" lang="es-MX" sz="2200" dirty="0" smtClean="0">
                <a:latin typeface="Calibri" pitchFamily="34" charset="0"/>
                <a:cs typeface="Calibri" pitchFamily="34" charset="0"/>
              </a:rPr>
              <a:t>(No cuentan con dormitorios)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kumimoji="1" lang="es-MX" altLang="en-US" sz="2200" b="1" dirty="0" smtClean="0">
                <a:latin typeface="Calibri" pitchFamily="34" charset="0"/>
                <a:cs typeface="Calibri" pitchFamily="34" charset="0"/>
              </a:rPr>
              <a:t> Los Estudiantes pueden asistir medio tiempo o tiempo completo </a:t>
            </a:r>
            <a:endParaRPr lang="es-MX" altLang="en-US" sz="2200" b="1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s-MX" altLang="en-US" sz="2200" b="1" dirty="0" smtClean="0">
                <a:latin typeface="Calibri" pitchFamily="34" charset="0"/>
                <a:cs typeface="Calibri" pitchFamily="34" charset="0"/>
              </a:rPr>
              <a:t>Aceptan a cualquier persona que este graduado de la secundaria, GED y mayor de 18 años</a:t>
            </a:r>
            <a:endParaRPr lang="es-MX" altLang="en-US" sz="22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81000" y="1362075"/>
            <a:ext cx="69943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altLang="en-US" sz="4000" b="1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Universidades Estatales</a:t>
            </a:r>
            <a:endParaRPr lang="es-MX" altLang="en-US" sz="4000" b="1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65078" y="2104080"/>
            <a:ext cx="83185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Las grandes universidades estatales suelen matricular 7.000 o más estudiantes, son financiados públicamente, y ofrecen estudios de licenciatura y posgrado		</a:t>
            </a:r>
            <a:endParaRPr lang="es-MX" dirty="0" smtClean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1800" i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s-MX" sz="1800" i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					</a:t>
            </a:r>
            <a:r>
              <a:rPr lang="es-MX" sz="1800" i="1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s-MX" sz="1800" i="1" dirty="0" smtClean="0">
                <a:latin typeface="Calibri" pitchFamily="34" charset="0"/>
                <a:cs typeface="Calibri" pitchFamily="34" charset="0"/>
              </a:rPr>
              <a:t>www.petersons.com</a:t>
            </a:r>
            <a:endParaRPr kumimoji="1" lang="es-MX" altLang="en-US" sz="1800" b="1" i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MX" altLang="en-US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altLang="en-US" b="1" dirty="0" smtClean="0">
                <a:latin typeface="Calibri" pitchFamily="34" charset="0"/>
                <a:cs typeface="Calibri" pitchFamily="34" charset="0"/>
              </a:rPr>
              <a:t>Licenciatura </a:t>
            </a:r>
            <a:r>
              <a:rPr lang="es-MX" altLang="en-US" b="1" dirty="0" smtClean="0">
                <a:latin typeface="Calibri" pitchFamily="34" charset="0"/>
                <a:cs typeface="Calibri" pitchFamily="34" charset="0"/>
              </a:rPr>
              <a:t>en Artes  / Licenciaturas en Ciencias y Maestrías </a:t>
            </a:r>
          </a:p>
          <a:p>
            <a:pPr>
              <a:buFont typeface="Wingdings" pitchFamily="2" charset="2"/>
              <a:buChar char="Ø"/>
            </a:pPr>
            <a:endParaRPr lang="es-MX" altLang="en-US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altLang="en-US" b="1" dirty="0" smtClean="0">
                <a:latin typeface="Calibri" pitchFamily="34" charset="0"/>
                <a:cs typeface="Calibri" pitchFamily="34" charset="0"/>
              </a:rPr>
              <a:t>Aceptan estudiantes de preparatoria y colegios comunitarios</a:t>
            </a:r>
          </a:p>
          <a:p>
            <a:pPr>
              <a:buFont typeface="Wingdings" pitchFamily="2" charset="2"/>
              <a:buChar char="Ø"/>
            </a:pPr>
            <a:endParaRPr lang="es-MX" altLang="en-US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altLang="en-US" b="1" dirty="0">
                <a:latin typeface="Calibri" pitchFamily="34" charset="0"/>
                <a:cs typeface="Calibri" pitchFamily="34" charset="0"/>
              </a:rPr>
              <a:t>Proporciona amplia educación liberal y prepara a los estudiantes </a:t>
            </a:r>
            <a:r>
              <a:rPr lang="es-MX" altLang="en-US" b="1" dirty="0" smtClean="0">
                <a:latin typeface="Calibri" pitchFamily="34" charset="0"/>
                <a:cs typeface="Calibri" pitchFamily="34" charset="0"/>
              </a:rPr>
              <a:t>para objetivos </a:t>
            </a:r>
            <a:r>
              <a:rPr lang="es-MX" altLang="en-US" b="1" dirty="0">
                <a:latin typeface="Calibri" pitchFamily="34" charset="0"/>
                <a:cs typeface="Calibri" pitchFamily="34" charset="0"/>
              </a:rPr>
              <a:t>profesionales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2286000"/>
            <a:ext cx="8469313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La mayoría de las universidades públicas y los colegios fueron fundados por los gobiernos estatales para dar a los residentes la oportunidad de recibir educación universitaria pública. Hoy en día, los gobiernos estatales pagan la mayor parte del costo de operación de las universidades públicas. </a:t>
            </a:r>
            <a:r>
              <a:rPr lang="es-MX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s-MX" sz="200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								</a:t>
            </a:r>
            <a:r>
              <a:rPr lang="es-MX" sz="1600" i="1" dirty="0" smtClean="0">
                <a:latin typeface="Calibri" pitchFamily="34" charset="0"/>
                <a:cs typeface="Calibri" pitchFamily="34" charset="0"/>
              </a:rPr>
              <a:t>- www.petersons.com</a:t>
            </a:r>
            <a:endParaRPr lang="es-MX" sz="1600" dirty="0" smtClean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endParaRPr kumimoji="1" lang="es-MX" altLang="en-US" sz="18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altLang="en-US" sz="2000" b="1" dirty="0" smtClean="0">
                <a:latin typeface="Calibri" pitchFamily="34" charset="0"/>
                <a:cs typeface="Calibri" pitchFamily="34" charset="0"/>
              </a:rPr>
              <a:t>Aceptan a estudiantes de preparatoria y de colegios comunitarios</a:t>
            </a:r>
          </a:p>
          <a:p>
            <a:endParaRPr kumimoji="1" lang="es-MX" altLang="en-US" sz="20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altLang="en-US" sz="2000" b="1" dirty="0" smtClean="0">
                <a:latin typeface="Calibri" pitchFamily="34" charset="0"/>
                <a:cs typeface="Calibri" pitchFamily="34" charset="0"/>
              </a:rPr>
              <a:t>Licenciaturas en Artes /Licenciatura en Ciencias y Maestrías</a:t>
            </a:r>
          </a:p>
          <a:p>
            <a:endParaRPr lang="es-MX" altLang="en-US" sz="20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altLang="en-US" sz="2000" b="1" dirty="0" smtClean="0">
                <a:latin typeface="Calibri" pitchFamily="34" charset="0"/>
                <a:cs typeface="Calibri" pitchFamily="34" charset="0"/>
              </a:rPr>
              <a:t>Otorgan títulos de licenciaturas, maestrías y doctorados </a:t>
            </a:r>
          </a:p>
          <a:p>
            <a:pPr>
              <a:buFont typeface="Wingdings" pitchFamily="2" charset="2"/>
              <a:buNone/>
            </a:pPr>
            <a:endParaRPr kumimoji="1" lang="en-US" altLang="en-US" sz="2000" b="1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en-US" sz="20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29903" y="1295400"/>
            <a:ext cx="81946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altLang="en-US" sz="4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Universidades Públicas</a:t>
            </a:r>
            <a:endParaRPr lang="es-MX" altLang="en-US" sz="4000" b="1" dirty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66131" y="2124503"/>
            <a:ext cx="86868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sz="220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Un colegio </a:t>
            </a:r>
            <a:r>
              <a:rPr lang="es-MX" sz="220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privado es una escuela independiente que establece sus propias políticas y metas, y está financiado privadamente. Las universidades privadas son generalmente más pequeñas que las universidades públicas o privadas. La matrícula promedio en las universidades privadas es de sólo 1.900 estudiantes</a:t>
            </a:r>
            <a:r>
              <a:rPr lang="en-US" sz="220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en-US" sz="2200" i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						</a:t>
            </a:r>
            <a:r>
              <a:rPr lang="en-US" sz="2200" i="1" dirty="0" smtClean="0">
                <a:latin typeface="Calibri" pitchFamily="34" charset="0"/>
                <a:cs typeface="Calibri" pitchFamily="34" charset="0"/>
              </a:rPr>
              <a:t>- www.petersons.com</a:t>
            </a:r>
            <a:endParaRPr lang="en-US" sz="2200" dirty="0" smtClean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endParaRPr lang="en-US" altLang="en-US" sz="22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s-MX" altLang="en-US" sz="2200" b="1" dirty="0" smtClean="0">
                <a:latin typeface="Calibri" pitchFamily="34" charset="0"/>
                <a:cs typeface="Calibri" pitchFamily="34" charset="0"/>
              </a:rPr>
              <a:t>Varían en tamaño, prestigio y costo</a:t>
            </a:r>
          </a:p>
          <a:p>
            <a:endParaRPr lang="es-MX" altLang="en-US" sz="22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s-MX" altLang="en-US" sz="2200" b="1" dirty="0" smtClean="0">
                <a:latin typeface="Calibri" pitchFamily="34" charset="0"/>
                <a:cs typeface="Calibri" pitchFamily="34" charset="0"/>
              </a:rPr>
              <a:t>Aceptan a estudiantes de preparatoria y de colegios comunitarios</a:t>
            </a:r>
          </a:p>
          <a:p>
            <a:pPr>
              <a:defRPr/>
            </a:pPr>
            <a:endParaRPr lang="es-MX" altLang="en-US" sz="22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s-MX" altLang="en-US" sz="2200" b="1" dirty="0" smtClean="0">
                <a:latin typeface="Calibri" pitchFamily="34" charset="0"/>
                <a:cs typeface="Calibri" pitchFamily="34" charset="0"/>
              </a:rPr>
              <a:t>Otorgan títulos de asociado, licenciaturas, maestrías, doctorados y otros títulos profesionales</a:t>
            </a:r>
            <a:endParaRPr lang="en-US" alt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76200" y="1205552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MX" altLang="en-US" sz="4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Colegios y Universidades Privadas</a:t>
            </a:r>
            <a:endParaRPr lang="es-MX" altLang="en-US" sz="4000" b="1" dirty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066800"/>
            <a:ext cx="8915400" cy="1143000"/>
          </a:xfrm>
        </p:spPr>
        <p:txBody>
          <a:bodyPr/>
          <a:lstStyle/>
          <a:p>
            <a:r>
              <a:rPr kumimoji="1" lang="es-ES_tradnl" sz="3600" b="1" dirty="0" smtClean="0">
                <a:latin typeface="Calibri" pitchFamily="34" charset="0"/>
                <a:cs typeface="Calibri" pitchFamily="34" charset="0"/>
              </a:rPr>
              <a:t>Cómo empezar a prepararse para la Universidad desde ahora </a:t>
            </a:r>
            <a:endParaRPr kumimoji="1" lang="en-US" sz="36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2209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1" lang="es-ES_tradnl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LEER</a:t>
            </a:r>
            <a:r>
              <a:rPr kumimoji="1" lang="es-ES_tradnl" sz="2800" b="1" kern="0" noProof="0" dirty="0" smtClean="0">
                <a:latin typeface="Calibri" pitchFamily="34" charset="0"/>
                <a:cs typeface="Calibri" pitchFamily="34" charset="0"/>
              </a:rPr>
              <a:t>, LEER, LEER</a:t>
            </a:r>
            <a:endParaRPr kumimoji="1" lang="es-ES_tradnl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kumimoji="1" lang="es-ES_tradnl" sz="2100" kern="0" dirty="0" smtClean="0">
                <a:latin typeface="Calibri" pitchFamily="34" charset="0"/>
                <a:cs typeface="Calibri" pitchFamily="34" charset="0"/>
              </a:rPr>
              <a:t>Los buenos lectores son buenos para pensar y buenos para escribir 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kumimoji="1" lang="es-ES_tradnl" sz="2100" kern="0" dirty="0" smtClean="0">
                <a:latin typeface="Calibri" pitchFamily="34" charset="0"/>
                <a:cs typeface="Calibri" pitchFamily="34" charset="0"/>
              </a:rPr>
              <a:t>“Cuanto mas leas, mas sabrás</a:t>
            </a:r>
            <a:r>
              <a:rPr kumimoji="1" lang="es-ES_tradnl" sz="2100" kern="0" dirty="0" smtClean="0">
                <a:latin typeface="Calibri" pitchFamily="34" charset="0"/>
                <a:cs typeface="Calibri" pitchFamily="34" charset="0"/>
              </a:rPr>
              <a:t>”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defRPr/>
            </a:pPr>
            <a:endParaRPr kumimoji="1" lang="es-ES_tradnl" sz="500" kern="0" dirty="0" smtClean="0"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kumimoji="1" lang="es-ES_tradnl" sz="2800" b="1" kern="0" dirty="0" smtClean="0">
                <a:latin typeface="Calibri" pitchFamily="34" charset="0"/>
                <a:cs typeface="Calibri" pitchFamily="34" charset="0"/>
              </a:rPr>
              <a:t>Promover buenos hábitos de estudio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75000"/>
              <a:buFont typeface="Wingdings" pitchFamily="2" charset="2"/>
              <a:buChar char="q"/>
              <a:defRPr/>
            </a:pPr>
            <a:r>
              <a:rPr kumimoji="1" lang="es-ES_tradnl" sz="2100" kern="0" dirty="0" smtClean="0">
                <a:latin typeface="Calibri" pitchFamily="34" charset="0"/>
                <a:cs typeface="Calibri" pitchFamily="34" charset="0"/>
              </a:rPr>
              <a:t>Apaguen la televisión</a:t>
            </a:r>
            <a:endParaRPr kumimoji="1" lang="en-US" sz="2100" kern="0" dirty="0" smtClean="0">
              <a:latin typeface="Calibri" pitchFamily="34" charset="0"/>
              <a:cs typeface="Calibri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75000"/>
              <a:buFont typeface="Wingdings" pitchFamily="2" charset="2"/>
              <a:buChar char="q"/>
              <a:defRPr/>
            </a:pPr>
            <a:r>
              <a:rPr kumimoji="1" lang="es-ES_tradnl" sz="2100" kern="0" dirty="0" smtClean="0">
                <a:latin typeface="Calibri" pitchFamily="34" charset="0"/>
                <a:cs typeface="Calibri" pitchFamily="34" charset="0"/>
              </a:rPr>
              <a:t>Fijen una hora para la tarea y defina un espacio tranquilo para </a:t>
            </a:r>
            <a:r>
              <a:rPr kumimoji="1" lang="es-ES_tradnl" sz="2100" kern="0" dirty="0" smtClean="0">
                <a:latin typeface="Calibri" pitchFamily="34" charset="0"/>
                <a:cs typeface="Calibri" pitchFamily="34" charset="0"/>
              </a:rPr>
              <a:t>estudiar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75000"/>
              <a:defRPr/>
            </a:pPr>
            <a:endParaRPr kumimoji="1" lang="es-ES_tradnl" sz="500" kern="0" dirty="0" smtClean="0"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kumimoji="1" lang="es-ES_tradnl" sz="2800" b="1" kern="0" dirty="0" smtClean="0">
                <a:latin typeface="Calibri" pitchFamily="34" charset="0"/>
                <a:cs typeface="Calibri" pitchFamily="34" charset="0"/>
              </a:rPr>
              <a:t>Reúnase con los maestros de su hijo(a) e infórmese sobre su desempeño académico</a:t>
            </a:r>
            <a:endParaRPr kumimoji="1" lang="es-ES_tradnl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q"/>
              <a:tabLst/>
              <a:defRPr/>
            </a:pPr>
            <a:r>
              <a:rPr kumimoji="1" lang="es-ES_tradnl" sz="2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Infórmele a los maestros que usted tiene altas expectativas para su hijo(a)</a:t>
            </a:r>
            <a:endParaRPr kumimoji="1" lang="en-US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5075"/>
            <a:ext cx="8229600" cy="1143000"/>
          </a:xfrm>
        </p:spPr>
        <p:txBody>
          <a:bodyPr/>
          <a:lstStyle/>
          <a:p>
            <a:r>
              <a:rPr kumimoji="1" lang="es-ES_tradnl" sz="4000" b="1" dirty="0" smtClean="0">
                <a:latin typeface="Calibri" pitchFamily="34" charset="0"/>
                <a:cs typeface="Calibri" pitchFamily="34" charset="0"/>
              </a:rPr>
              <a:t>Cómo empezar a  prepararse para la Universidad desde ahora </a:t>
            </a:r>
            <a:r>
              <a:rPr lang="es-ES_tradnl" sz="2800" i="1" dirty="0" smtClean="0">
                <a:latin typeface="Calibri" pitchFamily="34" charset="0"/>
                <a:cs typeface="Calibri" pitchFamily="34" charset="0"/>
              </a:rPr>
              <a:t>continuación…</a:t>
            </a:r>
            <a:r>
              <a:rPr kumimoji="1" lang="en-US" sz="4000" b="1" dirty="0" smtClean="0">
                <a:latin typeface="Calibri" pitchFamily="34" charset="0"/>
                <a:cs typeface="Calibri" pitchFamily="34" charset="0"/>
              </a:rPr>
              <a:t> </a:t>
            </a:r>
            <a:endParaRPr kumimoji="1" lang="en-US" sz="40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2560637"/>
            <a:ext cx="8229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1" lang="es-MX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Infórmese sobre los cursos requeridos para preparación universitaria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q"/>
              <a:tabLst/>
              <a:defRPr/>
            </a:pPr>
            <a:r>
              <a:rPr kumimoji="1" lang="es-MX" sz="2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Esfuércense por entrar a estos cursos en la secundaria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q"/>
              <a:tabLst/>
              <a:defRPr/>
            </a:pPr>
            <a:r>
              <a:rPr kumimoji="1" lang="es-MX" sz="2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Esfuércense por entrar a las clases de honor y avanzadas en la secundaria, si hay disponibles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tabLst/>
              <a:defRPr/>
            </a:pPr>
            <a:endParaRPr kumimoji="1" lang="es-MX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1" lang="es-MX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 que hacen fuera de la clase sí importa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q"/>
              <a:tabLst/>
              <a:defRPr/>
            </a:pPr>
            <a:r>
              <a:rPr kumimoji="1" lang="es-MX" sz="2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Deportes, asociaciones, trabajos, iglesias, sociedades honoríficas, etc.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tabLst/>
              <a:defRPr/>
            </a:pPr>
            <a:endParaRPr kumimoji="1" lang="es-MX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1" lang="es-MX" b="1" kern="0" dirty="0" smtClean="0">
                <a:latin typeface="+mn-lt"/>
              </a:rPr>
              <a:t>Presentar el </a:t>
            </a:r>
            <a:r>
              <a:rPr kumimoji="1" lang="es-MX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PSAT en el noveno o</a:t>
            </a:r>
            <a:r>
              <a:rPr kumimoji="1" lang="es-MX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decimo grado </a:t>
            </a:r>
            <a:endParaRPr kumimoji="1" lang="es-MX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q"/>
              <a:tabLst/>
              <a:defRPr/>
            </a:pPr>
            <a:r>
              <a:rPr kumimoji="1" lang="es-MX" sz="2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¡</a:t>
            </a:r>
            <a:r>
              <a:rPr kumimoji="1" lang="es-MX" sz="2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Sirve como Buena practica para la SAT!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kumimoji="1" lang="es-ES_tradnl" sz="4000" b="1" dirty="0" smtClean="0">
                <a:latin typeface="Calibri" pitchFamily="34" charset="0"/>
                <a:cs typeface="Calibri" pitchFamily="34" charset="0"/>
              </a:rPr>
              <a:t>Cómo comenzar a  prepararse para la Universidad desde ahora </a:t>
            </a:r>
            <a:r>
              <a:rPr lang="es-ES_tradnl" sz="2800" i="1" dirty="0" smtClean="0">
                <a:latin typeface="Calibri" pitchFamily="34" charset="0"/>
                <a:cs typeface="Calibri" pitchFamily="34" charset="0"/>
              </a:rPr>
              <a:t>continuación…</a:t>
            </a:r>
            <a:r>
              <a:rPr kumimoji="1" lang="es-ES_tradnl" sz="4000" b="1" dirty="0" smtClean="0">
                <a:latin typeface="Calibri" pitchFamily="34" charset="0"/>
                <a:cs typeface="Calibri" pitchFamily="34" charset="0"/>
              </a:rPr>
              <a:t> </a:t>
            </a:r>
            <a:endParaRPr kumimoji="1" lang="en-US" sz="40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2484437"/>
            <a:ext cx="82296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1" lang="es-ES_tradnl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1" lang="es-ES_tradnl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¡Visitar las </a:t>
            </a:r>
            <a:r>
              <a:rPr kumimoji="1" lang="es-ES_tradnl" sz="2800" b="1" kern="0" dirty="0" smtClean="0">
                <a:latin typeface="+mn-lt"/>
              </a:rPr>
              <a:t>Universidades</a:t>
            </a:r>
            <a:r>
              <a:rPr kumimoji="1" lang="es-ES_tradnl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1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q"/>
              <a:tabLst/>
              <a:defRPr/>
            </a:pPr>
            <a:r>
              <a:rPr kumimoji="1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Encontrar universidades en su área y </a:t>
            </a:r>
            <a:r>
              <a:rPr kumimoji="1" lang="es-ES_tradnl" sz="2000" kern="0" dirty="0" smtClean="0">
                <a:latin typeface="+mn-lt"/>
              </a:rPr>
              <a:t>organizar</a:t>
            </a:r>
            <a:r>
              <a:rPr kumimoji="1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recorridos</a:t>
            </a:r>
          </a:p>
          <a:p>
            <a:pPr marL="7429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q"/>
              <a:tabLst/>
              <a:defRPr/>
            </a:pPr>
            <a:r>
              <a:rPr kumimoji="1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Visite una de los </a:t>
            </a:r>
            <a:r>
              <a:rPr kumimoji="1" lang="es-ES_tradnl" sz="2000" kern="0" dirty="0" smtClean="0">
                <a:latin typeface="+mn-lt"/>
              </a:rPr>
              <a:t>Universidades</a:t>
            </a:r>
            <a:r>
              <a:rPr kumimoji="1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como parte de sus vacaciones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q"/>
              <a:tabLst/>
              <a:defRPr/>
            </a:pPr>
            <a:r>
              <a:rPr kumimoji="1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Hable con </a:t>
            </a:r>
            <a:r>
              <a:rPr kumimoji="1" lang="es-ES_tradnl" sz="2000" kern="0" dirty="0" smtClean="0">
                <a:latin typeface="+mn-lt"/>
              </a:rPr>
              <a:t>el</a:t>
            </a:r>
            <a:r>
              <a:rPr kumimoji="1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consejero académico y pregunte si la escuela esta </a:t>
            </a:r>
            <a:r>
              <a:rPr kumimoji="1" lang="es-ES_tradnl" sz="2000" kern="0" dirty="0" smtClean="0">
                <a:latin typeface="+mn-lt"/>
              </a:rPr>
              <a:t>organizando</a:t>
            </a:r>
            <a:r>
              <a:rPr kumimoji="1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un paseo escolar a alguna Universidad de interés</a:t>
            </a:r>
          </a:p>
          <a:p>
            <a:pPr marL="7429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q"/>
              <a:tabLst/>
              <a:defRPr/>
            </a:pPr>
            <a:r>
              <a:rPr kumimoji="1" lang="es-ES_tradnl" sz="2000" kern="0" dirty="0" smtClean="0">
                <a:latin typeface="+mn-lt"/>
              </a:rPr>
              <a:t>Ingrese a</a:t>
            </a:r>
            <a:r>
              <a:rPr kumimoji="1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los portales o paginas electrónicas de las universidades, algunas podrían tener recorridos virtuales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 eaLnBrk="1" hangingPunct="1"/>
            <a:r>
              <a:rPr lang="es-ES_tradnl" sz="4000" b="1" dirty="0" smtClean="0">
                <a:latin typeface="Calibri" pitchFamily="34" charset="0"/>
                <a:cs typeface="Calibri" pitchFamily="34" charset="0"/>
              </a:rPr>
              <a:t>Factores que debe tomar en cuenta al elegir una Universidad</a:t>
            </a:r>
            <a:endParaRPr lang="en-US" sz="40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21034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s-ES_tradnl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Tamaño</a:t>
            </a:r>
            <a:r>
              <a:rPr lang="es-ES_tradnl" sz="1800" kern="0" dirty="0" smtClean="0">
                <a:solidFill>
                  <a:srgbClr val="009900"/>
                </a:solidFill>
                <a:latin typeface="+mn-lt"/>
              </a:rPr>
              <a:t>:</a:t>
            </a: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¿</a:t>
            </a: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uál </a:t>
            </a: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la población estudiantil total? ¿Qué tan grandes son las clases </a:t>
            </a:r>
            <a:r>
              <a:rPr lang="es-ES_tradnl" sz="1800" kern="0" dirty="0" smtClean="0">
                <a:latin typeface="+mn-lt"/>
              </a:rPr>
              <a:t>de tronco común</a:t>
            </a: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los estudiantes universitarios del primer año?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s-ES_tradnl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Lugar:</a:t>
            </a:r>
            <a:r>
              <a:rPr kumimoji="0" lang="es-ES_tradn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¿Qué tan lejos queda la Universidad de su casa? ¿Es rural, urbana, o suburbana? ¿Cómo es el área que rodea la cuidad universitaria?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s-ES_tradnl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Gente:</a:t>
            </a:r>
            <a:r>
              <a:rPr kumimoji="0" lang="es-ES_tradn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¿Quiénes son los estudiantes y de donde vienen?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s-ES_tradnl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Académicas:</a:t>
            </a:r>
            <a:r>
              <a:rPr kumimoji="0" lang="es-ES_tradn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¿Qué especialidades tienen disponibles? ¿Quién enseña estos cursos? ¿Cual es la reputación académica de la universidad?</a:t>
            </a:r>
            <a:r>
              <a:rPr kumimoji="0" lang="es-ES_trad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kumimoji="0" lang="es-ES_tradnl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Oportunidades sociales:</a:t>
            </a:r>
            <a:r>
              <a:rPr kumimoji="0" lang="es-ES_tradn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¿Cuáles asociaciones o equipos están disponibles? ¿Hay fraternidades o hermandades? ¿Tienen</a:t>
            </a:r>
            <a:r>
              <a:rPr kumimoji="0" lang="es-ES_tradnl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una</a:t>
            </a: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SHPE </a:t>
            </a:r>
            <a:r>
              <a:rPr kumimoji="0" lang="es-ES_tradnl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Chapter</a:t>
            </a: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s-ES_tradnl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Costo:</a:t>
            </a:r>
            <a:r>
              <a:rPr kumimoji="0" lang="es-ES_tradn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¿Cuál es el costo total de la asistencia, incluyendo gastos de colegiatura, hospedaje, libros? ¿Qué tipo de ayuda financiera ofrecen?</a:t>
            </a:r>
            <a:r>
              <a:rPr kumimoji="0" lang="es-ES_trad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9302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Recursos de Búsqueda </a:t>
            </a:r>
            <a:r>
              <a:rPr kumimoji="0" lang="es-ES_tradn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Universitaria</a:t>
            </a: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133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800" b="1" kern="0" dirty="0" smtClean="0">
                <a:latin typeface="Calibri" pitchFamily="34" charset="0"/>
                <a:cs typeface="Calibri" pitchFamily="34" charset="0"/>
              </a:rPr>
              <a:t>ACT   </a:t>
            </a:r>
          </a:p>
          <a:p>
            <a:pPr marL="742950" lvl="1" indent="-285750">
              <a:spcBef>
                <a:spcPct val="20000"/>
              </a:spcBef>
              <a:buSzPct val="75000"/>
              <a:buBlip>
                <a:blip r:embed="rId3"/>
              </a:buBlip>
              <a:defRPr/>
            </a:pPr>
            <a:r>
              <a:rPr lang="en-US" kern="0" dirty="0" smtClean="0">
                <a:latin typeface="Calibri" pitchFamily="34" charset="0"/>
                <a:cs typeface="Calibri" pitchFamily="34" charset="0"/>
              </a:rPr>
              <a:t>www.act.org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1000" b="1" kern="0" dirty="0" smtClean="0"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800" b="1" kern="0" dirty="0" err="1" smtClean="0">
                <a:latin typeface="Calibri" pitchFamily="34" charset="0"/>
                <a:cs typeface="Calibri" pitchFamily="34" charset="0"/>
              </a:rPr>
              <a:t>FinAid</a:t>
            </a:r>
            <a:r>
              <a:rPr lang="en-US" sz="2800" b="1" kern="0" dirty="0" smtClean="0">
                <a:latin typeface="Calibri" pitchFamily="34" charset="0"/>
                <a:cs typeface="Calibri" pitchFamily="34" charset="0"/>
              </a:rPr>
              <a:t>: The </a:t>
            </a:r>
            <a:r>
              <a:rPr lang="en-US" sz="2800" b="1" kern="0" dirty="0" err="1" smtClean="0">
                <a:latin typeface="Calibri" pitchFamily="34" charset="0"/>
                <a:cs typeface="Calibri" pitchFamily="34" charset="0"/>
              </a:rPr>
              <a:t>SmartStudent</a:t>
            </a:r>
            <a:r>
              <a:rPr lang="en-US" sz="2800" b="1" kern="0" dirty="0" smtClean="0">
                <a:latin typeface="Calibri" pitchFamily="34" charset="0"/>
                <a:cs typeface="Calibri" pitchFamily="34" charset="0"/>
              </a:rPr>
              <a:t> Guide to Financial Aid</a:t>
            </a:r>
          </a:p>
          <a:p>
            <a:pPr marL="742950" lvl="1" indent="-285750">
              <a:spcBef>
                <a:spcPct val="20000"/>
              </a:spcBef>
              <a:buSzPct val="75000"/>
              <a:buBlip>
                <a:blip r:embed="rId3"/>
              </a:buBlip>
              <a:defRPr/>
            </a:pPr>
            <a:r>
              <a:rPr lang="en-US" kern="0" dirty="0" smtClean="0">
                <a:latin typeface="Calibri" pitchFamily="34" charset="0"/>
                <a:cs typeface="Calibri" pitchFamily="34" charset="0"/>
              </a:rPr>
              <a:t>www.finaid.org</a:t>
            </a:r>
            <a:endParaRPr lang="en-US" sz="2800" b="1" kern="0" dirty="0" smtClean="0"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US" sz="1000" b="1" kern="0" dirty="0" smtClean="0"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800" b="1" kern="0" dirty="0" smtClean="0">
                <a:latin typeface="Calibri" pitchFamily="34" charset="0"/>
                <a:cs typeface="Calibri" pitchFamily="34" charset="0"/>
              </a:rPr>
              <a:t>Peterson’s Guide to College</a:t>
            </a:r>
          </a:p>
          <a:p>
            <a:pPr marL="742950" lvl="1" indent="-285750">
              <a:spcBef>
                <a:spcPct val="20000"/>
              </a:spcBef>
              <a:buSzPct val="75000"/>
              <a:buBlip>
                <a:blip r:embed="rId3"/>
              </a:buBlip>
              <a:defRPr/>
            </a:pPr>
            <a:r>
              <a:rPr lang="en-US" kern="0" dirty="0" smtClean="0">
                <a:latin typeface="Calibri" pitchFamily="34" charset="0"/>
                <a:cs typeface="Calibri" pitchFamily="34" charset="0"/>
              </a:rPr>
              <a:t>www.petersons.com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The College Board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Blip>
                <a:blip r:embed="rId3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www.collegeboard.com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1816"/>
            <a:ext cx="6248400" cy="822325"/>
          </a:xfrm>
        </p:spPr>
        <p:txBody>
          <a:bodyPr/>
          <a:lstStyle/>
          <a:p>
            <a:pPr eaLnBrk="1" hangingPunct="1"/>
            <a:r>
              <a:rPr lang="es-MX" b="1" dirty="0" smtClean="0">
                <a:latin typeface="Calibri" pitchFamily="34" charset="0"/>
                <a:cs typeface="Calibri" pitchFamily="34" charset="0"/>
              </a:rPr>
              <a:t>Objetivos del Taller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02609" y="21336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s-MX" sz="3200" kern="0" dirty="0" smtClean="0">
                <a:latin typeface="+mn-lt"/>
              </a:rPr>
              <a:t>Entender</a:t>
            </a:r>
            <a:r>
              <a:rPr kumimoji="0" lang="es-MX" sz="32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los beneficios de</a:t>
            </a:r>
            <a:r>
              <a:rPr kumimoji="0" lang="es-MX" sz="32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una educación Universitaria</a:t>
            </a:r>
            <a:endParaRPr kumimoji="0" lang="es-MX" sz="32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MX" sz="32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s-MX" sz="3200" kern="0" dirty="0" smtClean="0">
                <a:latin typeface="+mn-lt"/>
              </a:rPr>
              <a:t>Aprender</a:t>
            </a:r>
            <a:r>
              <a:rPr kumimoji="0" lang="es-MX" sz="32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las vías a la Universidad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MX" sz="32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s-MX" sz="32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Aprender com</a:t>
            </a:r>
            <a:r>
              <a:rPr lang="es-MX" sz="3200" kern="0" dirty="0" smtClean="0">
                <a:latin typeface="+mn-lt"/>
              </a:rPr>
              <a:t>o prepararse para el proceso de admisión </a:t>
            </a:r>
            <a:endParaRPr kumimoji="0" lang="es-MX" sz="320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en-US" sz="32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eaLnBrk="1" hangingPunct="1"/>
            <a:r>
              <a:rPr kumimoji="1" lang="es-ES_tradnl" sz="4000" b="1" dirty="0" smtClean="0">
                <a:latin typeface="Calibri" pitchFamily="34" charset="0"/>
                <a:cs typeface="Calibri" pitchFamily="34" charset="0"/>
              </a:rPr>
              <a:t>¿Por qué asistir a la Universidad?</a:t>
            </a:r>
            <a:r>
              <a:rPr kumimoji="1" lang="en-US" sz="4000" b="1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21034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1" lang="es-ES_tradnl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tener mayor oportunidades</a:t>
            </a:r>
            <a:r>
              <a:rPr kumimoji="1" lang="es-ES_tradnl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laborales</a:t>
            </a:r>
            <a:endParaRPr kumimoji="1" lang="es-ES_tradnl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_tradnl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s-ES_tradnl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Más y más trabajos requieren de una educación superior a la secundaria. Son muchos los trabajos que dependen de nueva tecnología y</a:t>
            </a:r>
            <a:r>
              <a:rPr kumimoji="1" lang="es-ES_tradnl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s-ES_tradnl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“capacidad mental”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s-ES_tradnl" sz="1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kumimoji="1" lang="es-ES_tradnl" sz="2800" b="1" kern="0" dirty="0" smtClean="0">
                <a:solidFill>
                  <a:srgbClr val="000000"/>
                </a:solidFill>
                <a:latin typeface="+mn-lt"/>
              </a:rPr>
              <a:t> Con el fin de adquirir mas conocimientos que serán útiles durante toda la vida de los estudiantes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endParaRPr kumimoji="1" lang="en-US" sz="1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1" lang="es-ES_tradnl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ampliar las perspectivas </a:t>
            </a:r>
            <a:endParaRPr kumimoji="1" lang="es-ES_tradnl" sz="2800" b="1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s-ES_tradnl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conocer gente nueva, de diferentes</a:t>
            </a:r>
            <a:r>
              <a:rPr kumimoji="1" lang="es-ES_tradnl" sz="2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s-ES_tradnl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procedencias, y aprender a ser independiente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1" lang="es-ES_tradnl" sz="28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8915400" cy="1143000"/>
          </a:xfrm>
        </p:spPr>
        <p:txBody>
          <a:bodyPr/>
          <a:lstStyle/>
          <a:p>
            <a:pPr eaLnBrk="1" hangingPunct="1"/>
            <a:r>
              <a:rPr lang="es-ES_tradnl" sz="4000" b="1" dirty="0" smtClean="0">
                <a:latin typeface="Calibri" pitchFamily="34" charset="0"/>
                <a:cs typeface="Calibri" pitchFamily="34" charset="0"/>
              </a:rPr>
              <a:t>¿Por qué  asistir a la Universidad? </a:t>
            </a:r>
            <a:r>
              <a:rPr lang="es-ES_tradnl" sz="2800" i="1" dirty="0" smtClean="0">
                <a:latin typeface="Calibri" pitchFamily="34" charset="0"/>
                <a:cs typeface="Calibri" pitchFamily="34" charset="0"/>
              </a:rPr>
              <a:t>continuación...</a:t>
            </a:r>
            <a:endParaRPr lang="en-US" sz="2800" i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27063" y="2165350"/>
            <a:ext cx="33893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1" lang="es-ES_tradnl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 graduarse de una universidad de 4 años, el estudiante (con una Licenciatura) ganara casi un millón de dólares </a:t>
            </a:r>
            <a:r>
              <a:rPr kumimoji="1" lang="es-ES_tradnl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más </a:t>
            </a:r>
            <a:r>
              <a:rPr kumimoji="1" lang="es-ES_tradnl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el transcurso de su vida que un graduado de secundaria.</a:t>
            </a:r>
            <a:endParaRPr kumimoji="1" 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Blip>
                <a:blip r:embed="rId3"/>
              </a:buBlip>
              <a:tabLst/>
              <a:defRPr/>
            </a:pPr>
            <a:r>
              <a:rPr kumimoji="1" lang="es-ES_tradnl" sz="12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Fuente: Oficina de Censos de EEUU</a:t>
            </a:r>
            <a:endParaRPr kumimoji="1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000" y="1676400"/>
            <a:ext cx="4572000" cy="4309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8686800" cy="1143000"/>
          </a:xfrm>
        </p:spPr>
        <p:txBody>
          <a:bodyPr/>
          <a:lstStyle/>
          <a:p>
            <a:r>
              <a:rPr lang="es-ES_tradnl" sz="4000" b="1" dirty="0" smtClean="0">
                <a:latin typeface="Calibri" pitchFamily="34" charset="0"/>
                <a:cs typeface="Calibri" pitchFamily="34" charset="0"/>
              </a:rPr>
              <a:t>¿Por qué asistir a la Universidad? </a:t>
            </a:r>
            <a:r>
              <a:rPr lang="es-ES_tradnl" sz="2800" i="1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es-ES_tradnl" sz="2800" i="1" dirty="0" smtClean="0">
                <a:latin typeface="Calibri" pitchFamily="34" charset="0"/>
                <a:cs typeface="Calibri" pitchFamily="34" charset="0"/>
              </a:rPr>
              <a:t>ontinuación…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2263775"/>
            <a:ext cx="3952875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1" lang="es-ES_tradnl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 graduarse de una universidad de 4 años, el estudiante ganara un promedio de $52,200 anuales, en comparación a los $30,400 que puede ganar un graduado de secundaria.</a:t>
            </a:r>
            <a:endParaRPr kumimoji="1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 </a:t>
            </a:r>
            <a:r>
              <a:rPr kumimoji="1" lang="es-ES_tradnl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Fuente: Oficina de Censos de EEUU</a:t>
            </a:r>
            <a:endParaRPr kumimoji="1" lang="en-US" sz="12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1837898"/>
            <a:ext cx="4771456" cy="4639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8686800" cy="1143000"/>
          </a:xfrm>
        </p:spPr>
        <p:txBody>
          <a:bodyPr/>
          <a:lstStyle/>
          <a:p>
            <a:pPr eaLnBrk="1" hangingPunct="1"/>
            <a:r>
              <a:rPr lang="es-ES_tradnl" sz="4000" b="1" dirty="0" smtClean="0">
                <a:latin typeface="Calibri" pitchFamily="34" charset="0"/>
                <a:cs typeface="Calibri" pitchFamily="34" charset="0"/>
              </a:rPr>
              <a:t>¿Por qué asistir a la Universidad? </a:t>
            </a:r>
            <a:r>
              <a:rPr lang="es-ES_tradnl" sz="2800" i="1" dirty="0" smtClean="0">
                <a:latin typeface="Calibri" pitchFamily="34" charset="0"/>
                <a:cs typeface="Calibri" pitchFamily="34" charset="0"/>
              </a:rPr>
              <a:t>continuación</a:t>
            </a:r>
            <a:endParaRPr lang="en-US" sz="2800" i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1" lang="es-ES_tradnl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 educación superior también se </a:t>
            </a:r>
            <a:r>
              <a:rPr kumimoji="1" lang="es-ES_tradnl" sz="3200" kern="0" noProof="0" dirty="0" smtClean="0">
                <a:latin typeface="+mn-lt"/>
              </a:rPr>
              <a:t>encuentra</a:t>
            </a:r>
            <a:r>
              <a:rPr kumimoji="1" lang="es-ES_tradnl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asociada con: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kumimoji="1" lang="es-ES_tradnl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Mejores condiciones de trabajo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kumimoji="1" lang="es-ES_tradnl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Mayor estabilidad laboral y </a:t>
            </a:r>
            <a:r>
              <a:rPr kumimoji="1" lang="es-ES_tradnl" sz="2800" kern="0" dirty="0" smtClean="0">
                <a:latin typeface="+mn-lt"/>
              </a:rPr>
              <a:t>permanencia</a:t>
            </a:r>
            <a:endParaRPr kumimoji="1" lang="es-ES_tradnl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kumimoji="1" lang="es-ES_tradnl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Más oportunidades </a:t>
            </a:r>
            <a:r>
              <a:rPr kumimoji="1" lang="es-ES_tradnl" sz="2800" kern="0" dirty="0" smtClean="0">
                <a:latin typeface="+mn-lt"/>
              </a:rPr>
              <a:t>capacitaciones</a:t>
            </a:r>
            <a:r>
              <a:rPr kumimoji="1" lang="es-ES_tradnl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 el puesto de trabajo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kumimoji="1" lang="es-ES_tradnl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Más oportunidades de promoción</a:t>
            </a:r>
            <a:endParaRPr kumimoji="1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533400" y="12192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altLang="en-US" sz="5400" dirty="0" err="1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Títulos</a:t>
            </a:r>
            <a:endParaRPr lang="en-US" altLang="en-US" sz="5400" i="1" dirty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1" name="Group 41"/>
          <p:cNvGrpSpPr>
            <a:grpSpLocks/>
          </p:cNvGrpSpPr>
          <p:nvPr/>
        </p:nvGrpSpPr>
        <p:grpSpPr bwMode="auto">
          <a:xfrm>
            <a:off x="533401" y="2041525"/>
            <a:ext cx="8132763" cy="1447800"/>
            <a:chOff x="243" y="847"/>
            <a:chExt cx="5123" cy="912"/>
          </a:xfrm>
        </p:grpSpPr>
        <p:pic>
          <p:nvPicPr>
            <p:cNvPr id="22" name="Picture 42" descr="SO00629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11" y="1231"/>
              <a:ext cx="46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 Box 43"/>
            <p:cNvSpPr txBox="1">
              <a:spLocks noChangeArrowheads="1"/>
            </p:cNvSpPr>
            <p:nvPr/>
          </p:nvSpPr>
          <p:spPr bwMode="auto">
            <a:xfrm>
              <a:off x="1683" y="1305"/>
              <a:ext cx="29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dirty="0" smtClean="0">
                  <a:latin typeface="Calibri" pitchFamily="34" charset="0"/>
                  <a:cs typeface="Calibri" pitchFamily="34" charset="0"/>
                </a:rPr>
                <a:t>Diploma / </a:t>
              </a:r>
              <a:r>
                <a:rPr lang="en-US" altLang="en-US" sz="2800" b="1" dirty="0">
                  <a:latin typeface="Calibri" pitchFamily="34" charset="0"/>
                  <a:cs typeface="Calibri" pitchFamily="34" charset="0"/>
                </a:rPr>
                <a:t>“Diploma”</a:t>
              </a:r>
            </a:p>
          </p:txBody>
        </p:sp>
        <p:sp>
          <p:nvSpPr>
            <p:cNvPr id="24" name="AutoShape 44"/>
            <p:cNvSpPr>
              <a:spLocks noChangeArrowheads="1"/>
            </p:cNvSpPr>
            <p:nvPr/>
          </p:nvSpPr>
          <p:spPr bwMode="auto">
            <a:xfrm>
              <a:off x="243" y="847"/>
              <a:ext cx="3888" cy="336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" name="Text Box 45"/>
            <p:cNvSpPr txBox="1">
              <a:spLocks noChangeArrowheads="1"/>
            </p:cNvSpPr>
            <p:nvPr/>
          </p:nvSpPr>
          <p:spPr bwMode="auto">
            <a:xfrm>
              <a:off x="278" y="847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altLang="en-US" sz="3200" b="1" dirty="0" smtClean="0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rPr>
                <a:t>Secundaria (Preparatoria)– 4 años</a:t>
              </a:r>
              <a:endParaRPr lang="es-MX" altLang="en-US" sz="320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6" name="Group 46"/>
          <p:cNvGrpSpPr>
            <a:grpSpLocks/>
          </p:cNvGrpSpPr>
          <p:nvPr/>
        </p:nvGrpSpPr>
        <p:grpSpPr bwMode="auto">
          <a:xfrm>
            <a:off x="457200" y="3600450"/>
            <a:ext cx="7539038" cy="1681163"/>
            <a:chOff x="291" y="1824"/>
            <a:chExt cx="4749" cy="1059"/>
          </a:xfrm>
        </p:grpSpPr>
        <p:sp>
          <p:nvSpPr>
            <p:cNvPr id="27" name="AutoShape 47"/>
            <p:cNvSpPr>
              <a:spLocks noChangeArrowheads="1"/>
            </p:cNvSpPr>
            <p:nvPr/>
          </p:nvSpPr>
          <p:spPr bwMode="auto">
            <a:xfrm>
              <a:off x="336" y="1824"/>
              <a:ext cx="4704" cy="336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Text Box 48"/>
            <p:cNvSpPr txBox="1">
              <a:spLocks noChangeArrowheads="1"/>
            </p:cNvSpPr>
            <p:nvPr/>
          </p:nvSpPr>
          <p:spPr bwMode="auto">
            <a:xfrm>
              <a:off x="291" y="1864"/>
              <a:ext cx="46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dirty="0" err="1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rPr>
                <a:t>Colegio</a:t>
              </a:r>
              <a:r>
                <a:rPr lang="en-US" altLang="en-US" sz="2800" b="1" dirty="0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altLang="en-US" sz="2800" b="1" dirty="0" err="1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rPr>
                <a:t>Comunitario</a:t>
              </a:r>
              <a:r>
                <a:rPr lang="en-US" altLang="en-US" sz="2800" b="1" dirty="0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rPr>
                <a:t> – 2 </a:t>
              </a:r>
              <a:r>
                <a:rPr lang="en-US" altLang="en-US" sz="2800" b="1" dirty="0" err="1" smtClean="0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rPr>
                <a:t>años</a:t>
              </a:r>
              <a:endParaRPr lang="en-US" altLang="en-US" sz="280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29" name="Picture 49" descr="SO00629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11" y="2347"/>
              <a:ext cx="46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Text Box 50"/>
            <p:cNvSpPr txBox="1">
              <a:spLocks noChangeArrowheads="1"/>
            </p:cNvSpPr>
            <p:nvPr/>
          </p:nvSpPr>
          <p:spPr bwMode="auto">
            <a:xfrm>
              <a:off x="1395" y="2287"/>
              <a:ext cx="297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altLang="en-US" sz="2800" b="1" dirty="0" smtClean="0">
                  <a:latin typeface="Calibri" pitchFamily="34" charset="0"/>
                  <a:cs typeface="Calibri" pitchFamily="34" charset="0"/>
                </a:rPr>
                <a:t>Título de Asociado </a:t>
              </a:r>
              <a:r>
                <a:rPr lang="en-US" altLang="en-US" sz="2800" b="1" dirty="0" smtClean="0">
                  <a:latin typeface="Calibri" pitchFamily="34" charset="0"/>
                  <a:cs typeface="Calibri" pitchFamily="34" charset="0"/>
                </a:rPr>
                <a:t>/ </a:t>
              </a:r>
              <a:r>
                <a:rPr lang="en-US" altLang="en-US" sz="2800" b="1" dirty="0">
                  <a:latin typeface="Calibri" pitchFamily="34" charset="0"/>
                  <a:cs typeface="Calibri" pitchFamily="34" charset="0"/>
                </a:rPr>
                <a:t>“Associate’s Degree”</a:t>
              </a:r>
            </a:p>
          </p:txBody>
        </p:sp>
      </p:grpSp>
      <p:grpSp>
        <p:nvGrpSpPr>
          <p:cNvPr id="31" name="Group 51"/>
          <p:cNvGrpSpPr>
            <a:grpSpLocks/>
          </p:cNvGrpSpPr>
          <p:nvPr/>
        </p:nvGrpSpPr>
        <p:grpSpPr bwMode="auto">
          <a:xfrm>
            <a:off x="533400" y="5334002"/>
            <a:ext cx="9183688" cy="2165351"/>
            <a:chOff x="267" y="3007"/>
            <a:chExt cx="5785" cy="1364"/>
          </a:xfrm>
        </p:grpSpPr>
        <p:sp>
          <p:nvSpPr>
            <p:cNvPr id="32" name="AutoShape 52"/>
            <p:cNvSpPr>
              <a:spLocks noChangeArrowheads="1"/>
            </p:cNvSpPr>
            <p:nvPr/>
          </p:nvSpPr>
          <p:spPr bwMode="auto">
            <a:xfrm>
              <a:off x="267" y="3019"/>
              <a:ext cx="2997" cy="336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3" name="Text Box 53"/>
            <p:cNvSpPr txBox="1">
              <a:spLocks noChangeArrowheads="1"/>
            </p:cNvSpPr>
            <p:nvPr/>
          </p:nvSpPr>
          <p:spPr bwMode="auto">
            <a:xfrm>
              <a:off x="279" y="3007"/>
              <a:ext cx="28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dirty="0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rPr>
                <a:t>Universidad – 4 </a:t>
              </a:r>
              <a:r>
                <a:rPr lang="en-US" altLang="en-US" sz="3200" b="1" dirty="0" err="1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rPr>
                <a:t>años</a:t>
              </a:r>
              <a:endParaRPr lang="en-US" altLang="en-US" sz="320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34" name="Picture 54" descr="SO00629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11" y="3523"/>
              <a:ext cx="3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Rectangle 55"/>
            <p:cNvSpPr>
              <a:spLocks noChangeArrowheads="1"/>
            </p:cNvSpPr>
            <p:nvPr/>
          </p:nvSpPr>
          <p:spPr bwMode="auto">
            <a:xfrm>
              <a:off x="1684" y="3343"/>
              <a:ext cx="4368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altLang="en-US" sz="2800" b="1" dirty="0" smtClean="0">
                  <a:latin typeface="Calibri" pitchFamily="34" charset="0"/>
                  <a:cs typeface="Calibri" pitchFamily="34" charset="0"/>
                </a:rPr>
                <a:t>Licenciatura </a:t>
              </a:r>
              <a:r>
                <a:rPr lang="en-US" altLang="en-US" sz="2800" b="1" dirty="0" smtClean="0">
                  <a:latin typeface="Calibri" pitchFamily="34" charset="0"/>
                  <a:cs typeface="Calibri" pitchFamily="34" charset="0"/>
                </a:rPr>
                <a:t>/ “Bachelor’s Degree”</a:t>
              </a:r>
            </a:p>
            <a:p>
              <a:pPr>
                <a:spcBef>
                  <a:spcPct val="50000"/>
                </a:spcBef>
              </a:pPr>
              <a:r>
                <a:rPr lang="es-MX" altLang="en-US" sz="2000" dirty="0" smtClean="0">
                  <a:latin typeface="Calibri" pitchFamily="34" charset="0"/>
                  <a:cs typeface="Calibri" pitchFamily="34" charset="0"/>
                </a:rPr>
                <a:t>Licenciatura en Artes (BA) / Licenciatura en Ciencias (BS)</a:t>
              </a:r>
            </a:p>
            <a:p>
              <a:pPr>
                <a:spcBef>
                  <a:spcPct val="50000"/>
                </a:spcBef>
              </a:pPr>
              <a:endParaRPr lang="en-US" altLang="en-US" sz="2800" b="1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3"/>
          <p:cNvGrpSpPr>
            <a:grpSpLocks/>
          </p:cNvGrpSpPr>
          <p:nvPr/>
        </p:nvGrpSpPr>
        <p:grpSpPr bwMode="auto">
          <a:xfrm>
            <a:off x="457200" y="2362200"/>
            <a:ext cx="8224838" cy="1784350"/>
            <a:chOff x="288" y="1322"/>
            <a:chExt cx="5181" cy="1124"/>
          </a:xfrm>
        </p:grpSpPr>
        <p:grpSp>
          <p:nvGrpSpPr>
            <p:cNvPr id="20" name="Group 24"/>
            <p:cNvGrpSpPr>
              <a:grpSpLocks/>
            </p:cNvGrpSpPr>
            <p:nvPr/>
          </p:nvGrpSpPr>
          <p:grpSpPr bwMode="auto">
            <a:xfrm>
              <a:off x="1056" y="1776"/>
              <a:ext cx="4413" cy="670"/>
              <a:chOff x="1059" y="1798"/>
              <a:chExt cx="4413" cy="670"/>
            </a:xfrm>
          </p:grpSpPr>
          <p:pic>
            <p:nvPicPr>
              <p:cNvPr id="24" name="Picture 25" descr="SO00629_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059" y="1798"/>
                <a:ext cx="460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Text Box 26"/>
              <p:cNvSpPr txBox="1">
                <a:spLocks noChangeArrowheads="1"/>
              </p:cNvSpPr>
              <p:nvPr/>
            </p:nvSpPr>
            <p:spPr bwMode="auto">
              <a:xfrm>
                <a:off x="1635" y="1872"/>
                <a:ext cx="3837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altLang="en-US" sz="2800" b="1" dirty="0" smtClean="0">
                    <a:latin typeface="Calibri" pitchFamily="34" charset="0"/>
                    <a:cs typeface="Calibri" pitchFamily="34" charset="0"/>
                  </a:rPr>
                  <a:t>Maestría </a:t>
                </a:r>
                <a:r>
                  <a:rPr lang="en-US" altLang="en-US" sz="2800" b="1" dirty="0" smtClean="0">
                    <a:latin typeface="Calibri" pitchFamily="34" charset="0"/>
                    <a:cs typeface="Calibri" pitchFamily="34" charset="0"/>
                  </a:rPr>
                  <a:t>/ “Master’s </a:t>
                </a:r>
                <a:r>
                  <a:rPr lang="en-US" altLang="en-US" sz="2800" b="1" dirty="0">
                    <a:latin typeface="Calibri" pitchFamily="34" charset="0"/>
                    <a:cs typeface="Calibri" pitchFamily="34" charset="0"/>
                  </a:rPr>
                  <a:t>Degree”</a:t>
                </a:r>
              </a:p>
              <a:p>
                <a:endParaRPr lang="en-US" altLang="en-US" sz="2800" b="1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21" name="Group 27"/>
            <p:cNvGrpSpPr>
              <a:grpSpLocks/>
            </p:cNvGrpSpPr>
            <p:nvPr/>
          </p:nvGrpSpPr>
          <p:grpSpPr bwMode="auto">
            <a:xfrm>
              <a:off x="288" y="1322"/>
              <a:ext cx="4870" cy="338"/>
              <a:chOff x="288" y="1344"/>
              <a:chExt cx="4870" cy="338"/>
            </a:xfrm>
          </p:grpSpPr>
          <p:sp>
            <p:nvSpPr>
              <p:cNvPr id="22" name="AutoShape 28"/>
              <p:cNvSpPr>
                <a:spLocks noChangeArrowheads="1"/>
              </p:cNvSpPr>
              <p:nvPr/>
            </p:nvSpPr>
            <p:spPr bwMode="auto">
              <a:xfrm>
                <a:off x="291" y="1344"/>
                <a:ext cx="3683" cy="336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3" name="Text Box 29"/>
              <p:cNvSpPr txBox="1">
                <a:spLocks noChangeArrowheads="1"/>
              </p:cNvSpPr>
              <p:nvPr/>
            </p:nvSpPr>
            <p:spPr bwMode="auto">
              <a:xfrm>
                <a:off x="288" y="1344"/>
                <a:ext cx="4870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 dirty="0">
                    <a:solidFill>
                      <a:srgbClr val="0033CC"/>
                    </a:solidFill>
                    <a:latin typeface="Calibri" pitchFamily="34" charset="0"/>
                    <a:cs typeface="Calibri" pitchFamily="34" charset="0"/>
                  </a:rPr>
                  <a:t>Universidad – 2 </a:t>
                </a:r>
                <a:r>
                  <a:rPr lang="es-MX" altLang="en-US" sz="2800" b="1" dirty="0" smtClean="0">
                    <a:solidFill>
                      <a:srgbClr val="0033CC"/>
                    </a:solidFill>
                    <a:latin typeface="Calibri" pitchFamily="34" charset="0"/>
                    <a:cs typeface="Calibri" pitchFamily="34" charset="0"/>
                  </a:rPr>
                  <a:t>años o más</a:t>
                </a:r>
                <a:endParaRPr lang="es-MX" altLang="en-US" sz="3200" b="1" dirty="0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26" name="Group 30"/>
          <p:cNvGrpSpPr>
            <a:grpSpLocks/>
          </p:cNvGrpSpPr>
          <p:nvPr/>
        </p:nvGrpSpPr>
        <p:grpSpPr bwMode="auto">
          <a:xfrm>
            <a:off x="395225" y="4005260"/>
            <a:ext cx="8352054" cy="3107942"/>
            <a:chOff x="304" y="3024"/>
            <a:chExt cx="5127" cy="2409"/>
          </a:xfrm>
        </p:grpSpPr>
        <p:grpSp>
          <p:nvGrpSpPr>
            <p:cNvPr id="27" name="Group 31"/>
            <p:cNvGrpSpPr>
              <a:grpSpLocks/>
            </p:cNvGrpSpPr>
            <p:nvPr/>
          </p:nvGrpSpPr>
          <p:grpSpPr bwMode="auto">
            <a:xfrm>
              <a:off x="1059" y="3429"/>
              <a:ext cx="4372" cy="2004"/>
              <a:chOff x="1059" y="3429"/>
              <a:chExt cx="4372" cy="2004"/>
            </a:xfrm>
          </p:grpSpPr>
          <p:pic>
            <p:nvPicPr>
              <p:cNvPr id="31" name="Picture 32" descr="SO00629_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059" y="3504"/>
                <a:ext cx="460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" name="Text Box 33"/>
              <p:cNvSpPr txBox="1">
                <a:spLocks noChangeArrowheads="1"/>
              </p:cNvSpPr>
              <p:nvPr/>
            </p:nvSpPr>
            <p:spPr bwMode="auto">
              <a:xfrm>
                <a:off x="1635" y="3429"/>
                <a:ext cx="3796" cy="20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s-MX" altLang="en-US" b="1" dirty="0" smtClean="0">
                    <a:latin typeface="Calibri" pitchFamily="34" charset="0"/>
                    <a:cs typeface="Calibri" pitchFamily="34" charset="0"/>
                  </a:rPr>
                  <a:t>Doctorado / </a:t>
                </a:r>
                <a:r>
                  <a:rPr lang="es-MX" altLang="en-US" b="1" dirty="0" smtClean="0">
                    <a:latin typeface="Calibri" pitchFamily="34" charset="0"/>
                    <a:cs typeface="Calibri" pitchFamily="34" charset="0"/>
                  </a:rPr>
                  <a:t>“</a:t>
                </a:r>
                <a:r>
                  <a:rPr lang="en-US" altLang="en-US" b="1" dirty="0" smtClean="0">
                    <a:latin typeface="Calibri" pitchFamily="34" charset="0"/>
                    <a:cs typeface="Calibri" pitchFamily="34" charset="0"/>
                  </a:rPr>
                  <a:t>Doctorate Degree</a:t>
                </a:r>
                <a:r>
                  <a:rPr lang="es-MX" altLang="en-US" b="1" dirty="0" smtClean="0">
                    <a:latin typeface="Calibri" pitchFamily="34" charset="0"/>
                    <a:cs typeface="Calibri" pitchFamily="34" charset="0"/>
                  </a:rPr>
                  <a:t>” </a:t>
                </a:r>
                <a:endParaRPr lang="es-MX" altLang="en-US" b="1" dirty="0" smtClean="0">
                  <a:latin typeface="Calibri" pitchFamily="34" charset="0"/>
                  <a:cs typeface="Calibri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s-MX" altLang="en-US" dirty="0" smtClean="0">
                    <a:latin typeface="Calibri" pitchFamily="34" charset="0"/>
                    <a:cs typeface="Calibri" pitchFamily="34" charset="0"/>
                  </a:rPr>
                  <a:t>Doctor de Filosofía </a:t>
                </a:r>
                <a:r>
                  <a:rPr lang="es-MX" altLang="en-US" dirty="0" smtClean="0">
                    <a:latin typeface="Calibri" pitchFamily="34" charset="0"/>
                    <a:cs typeface="Calibri" pitchFamily="34" charset="0"/>
                  </a:rPr>
                  <a:t>(</a:t>
                </a:r>
                <a:r>
                  <a:rPr lang="en-US" altLang="en-US" dirty="0" smtClean="0">
                    <a:latin typeface="Calibri" pitchFamily="34" charset="0"/>
                    <a:cs typeface="Calibri" pitchFamily="34" charset="0"/>
                  </a:rPr>
                  <a:t>Ph.D.), </a:t>
                </a:r>
                <a:r>
                  <a:rPr lang="es-MX" altLang="en-US" dirty="0" smtClean="0">
                    <a:latin typeface="Calibri" pitchFamily="34" charset="0"/>
                    <a:cs typeface="Calibri" pitchFamily="34" charset="0"/>
                  </a:rPr>
                  <a:t>Doctor </a:t>
                </a:r>
                <a:r>
                  <a:rPr lang="es-MX" altLang="en-US" dirty="0" smtClean="0">
                    <a:latin typeface="Calibri" pitchFamily="34" charset="0"/>
                    <a:cs typeface="Calibri" pitchFamily="34" charset="0"/>
                  </a:rPr>
                  <a:t>en Educación </a:t>
                </a:r>
                <a:r>
                  <a:rPr lang="es-MX" altLang="en-US" dirty="0" smtClean="0">
                    <a:latin typeface="Calibri" pitchFamily="34" charset="0"/>
                    <a:cs typeface="Calibri" pitchFamily="34" charset="0"/>
                  </a:rPr>
                  <a:t>(</a:t>
                </a:r>
                <a:r>
                  <a:rPr lang="en-US" altLang="en-US" dirty="0" err="1" smtClean="0">
                    <a:latin typeface="Calibri" pitchFamily="34" charset="0"/>
                    <a:cs typeface="Calibri" pitchFamily="34" charset="0"/>
                  </a:rPr>
                  <a:t>Ed.D</a:t>
                </a:r>
                <a:r>
                  <a:rPr lang="en-US" altLang="en-US" dirty="0" smtClean="0">
                    <a:latin typeface="Calibri" pitchFamily="34" charset="0"/>
                    <a:cs typeface="Calibri" pitchFamily="34" charset="0"/>
                  </a:rPr>
                  <a:t>.), </a:t>
                </a:r>
                <a:r>
                  <a:rPr lang="es-MX" altLang="en-US" dirty="0" smtClean="0">
                    <a:latin typeface="Calibri" pitchFamily="34" charset="0"/>
                    <a:cs typeface="Calibri" pitchFamily="34" charset="0"/>
                  </a:rPr>
                  <a:t>Doctor </a:t>
                </a:r>
                <a:r>
                  <a:rPr lang="es-MX" altLang="en-US" dirty="0" smtClean="0">
                    <a:latin typeface="Calibri" pitchFamily="34" charset="0"/>
                    <a:cs typeface="Calibri" pitchFamily="34" charset="0"/>
                  </a:rPr>
                  <a:t>en Medicina (M.D.)</a:t>
                </a:r>
              </a:p>
              <a:p>
                <a:pPr>
                  <a:spcBef>
                    <a:spcPts val="0"/>
                  </a:spcBef>
                </a:pPr>
                <a:endParaRPr lang="es-MX" altLang="en-US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s-MX" altLang="en-US" b="1" dirty="0" smtClean="0">
                    <a:latin typeface="Calibri" pitchFamily="34" charset="0"/>
                    <a:cs typeface="Calibri" pitchFamily="34" charset="0"/>
                  </a:rPr>
                  <a:t>Post Grado: Post Grado en Derecho </a:t>
                </a:r>
                <a:endParaRPr lang="es-MX" altLang="en-US" dirty="0" smtClean="0">
                  <a:latin typeface="Calibri" pitchFamily="34" charset="0"/>
                  <a:cs typeface="Calibri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altLang="en-US" sz="2800" b="1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28" name="Group 34"/>
            <p:cNvGrpSpPr>
              <a:grpSpLocks/>
            </p:cNvGrpSpPr>
            <p:nvPr/>
          </p:nvGrpSpPr>
          <p:grpSpPr bwMode="auto">
            <a:xfrm>
              <a:off x="304" y="3024"/>
              <a:ext cx="3728" cy="406"/>
              <a:chOff x="304" y="3024"/>
              <a:chExt cx="3728" cy="406"/>
            </a:xfrm>
          </p:grpSpPr>
          <p:sp>
            <p:nvSpPr>
              <p:cNvPr id="29" name="AutoShape 35"/>
              <p:cNvSpPr>
                <a:spLocks noChangeArrowheads="1"/>
              </p:cNvSpPr>
              <p:nvPr/>
            </p:nvSpPr>
            <p:spPr bwMode="auto">
              <a:xfrm>
                <a:off x="304" y="3024"/>
                <a:ext cx="3286" cy="336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0" name="Text Box 36"/>
              <p:cNvSpPr txBox="1">
                <a:spLocks noChangeArrowheads="1"/>
              </p:cNvSpPr>
              <p:nvPr/>
            </p:nvSpPr>
            <p:spPr bwMode="auto">
              <a:xfrm>
                <a:off x="339" y="3024"/>
                <a:ext cx="3693" cy="4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 dirty="0">
                    <a:solidFill>
                      <a:srgbClr val="0033CC"/>
                    </a:solidFill>
                    <a:latin typeface="Calibri" pitchFamily="34" charset="0"/>
                    <a:cs typeface="Calibri" pitchFamily="34" charset="0"/>
                  </a:rPr>
                  <a:t>Universidad – 3 </a:t>
                </a:r>
                <a:r>
                  <a:rPr lang="es-MX" altLang="en-US" sz="2800" b="1" dirty="0" smtClean="0">
                    <a:solidFill>
                      <a:srgbClr val="0033CC"/>
                    </a:solidFill>
                    <a:latin typeface="Calibri" pitchFamily="34" charset="0"/>
                    <a:cs typeface="Calibri" pitchFamily="34" charset="0"/>
                  </a:rPr>
                  <a:t>años o más</a:t>
                </a:r>
                <a:endParaRPr lang="es-MX" altLang="en-US" sz="2800" b="1" dirty="0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sp>
        <p:nvSpPr>
          <p:cNvPr id="33" name="Rectangle 22"/>
          <p:cNvSpPr>
            <a:spLocks noChangeArrowheads="1"/>
          </p:cNvSpPr>
          <p:nvPr/>
        </p:nvSpPr>
        <p:spPr bwMode="auto">
          <a:xfrm>
            <a:off x="-304800" y="16002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MX" altLang="en-US" sz="4000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Títulos después de la Licenciatura</a:t>
            </a:r>
            <a:endParaRPr lang="es-MX" altLang="en-US" sz="4000" i="1" dirty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685800" y="1066800"/>
            <a:ext cx="845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MX" altLang="en-US" sz="4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Sistemas de Educación Superior</a:t>
            </a:r>
            <a:endParaRPr lang="es-MX" altLang="en-US" sz="4000" dirty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2111375"/>
            <a:ext cx="754380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1" lang="es-MX" sz="3200" kern="0" dirty="0" smtClean="0">
                <a:latin typeface="+mn-lt"/>
              </a:rPr>
              <a:t>Colegios Comunitarios</a:t>
            </a:r>
            <a:endParaRPr kumimoji="1" lang="es-MX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es-MX" sz="10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1" lang="es-MX" sz="3200" kern="0" dirty="0" smtClean="0">
                <a:latin typeface="+mn-lt"/>
              </a:rPr>
              <a:t>Universidades Estatales</a:t>
            </a:r>
            <a:endParaRPr kumimoji="1" lang="es-MX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es-MX" sz="1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1" lang="es-MX" sz="3200" kern="0" dirty="0" smtClean="0">
                <a:latin typeface="+mn-lt"/>
              </a:rPr>
              <a:t>Universidades Públicas</a:t>
            </a:r>
            <a:endParaRPr kumimoji="1" lang="es-MX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es-MX" sz="1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1" lang="es-MX" sz="3200" kern="0" dirty="0" smtClean="0">
                <a:latin typeface="+mn-lt"/>
              </a:rPr>
              <a:t>Colegios y Universidades Independientes </a:t>
            </a:r>
            <a:endParaRPr kumimoji="1" lang="es-MX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PE Master Template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SHPE Master Template</Template>
  <TotalTime>665</TotalTime>
  <Words>772</Words>
  <Application>Microsoft Office PowerPoint</Application>
  <PresentationFormat>On-screen Show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SHPE Master Template</vt:lpstr>
      <vt:lpstr>Slide 1</vt:lpstr>
      <vt:lpstr>Objetivos del Taller</vt:lpstr>
      <vt:lpstr>¿Por qué asistir a la Universidad? </vt:lpstr>
      <vt:lpstr>¿Por qué  asistir a la Universidad? continuación...</vt:lpstr>
      <vt:lpstr>¿Por qué asistir a la Universidad? continuación…</vt:lpstr>
      <vt:lpstr>¿Por qué asistir a la Universidad? continuación</vt:lpstr>
      <vt:lpstr>Slide 7</vt:lpstr>
      <vt:lpstr>Slide 8</vt:lpstr>
      <vt:lpstr>Slide 9</vt:lpstr>
      <vt:lpstr>Slide 10</vt:lpstr>
      <vt:lpstr>Slide 11</vt:lpstr>
      <vt:lpstr>Slide 12</vt:lpstr>
      <vt:lpstr>Slide 13</vt:lpstr>
      <vt:lpstr>Cómo empezar a prepararse para la Universidad desde ahora </vt:lpstr>
      <vt:lpstr>Cómo empezar a  prepararse para la Universidad desde ahora continuación… </vt:lpstr>
      <vt:lpstr>Cómo comenzar a  prepararse para la Universidad desde ahora continuación… </vt:lpstr>
      <vt:lpstr>Factores que debe tomar en cuenta al elegir una Universidad</vt:lpstr>
      <vt:lpstr>Slide 18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MariaL</dc:creator>
  <cp:lastModifiedBy>MariaL</cp:lastModifiedBy>
  <cp:revision>63</cp:revision>
  <cp:lastPrinted>1601-01-01T00:00:00Z</cp:lastPrinted>
  <dcterms:created xsi:type="dcterms:W3CDTF">2012-06-11T13:38:57Z</dcterms:created>
  <dcterms:modified xsi:type="dcterms:W3CDTF">2012-09-18T18:46:07Z</dcterms:modified>
</cp:coreProperties>
</file>